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9" r:id="rId4"/>
    <p:sldId id="260" r:id="rId5"/>
    <p:sldId id="261" r:id="rId6"/>
    <p:sldId id="262" r:id="rId7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1B5343A-15A6-44BA-9A42-D487097F6305}" type="doc">
      <dgm:prSet loTypeId="urn:microsoft.com/office/officeart/2005/8/layout/cycle7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lt-LT"/>
        </a:p>
      </dgm:t>
    </dgm:pt>
    <dgm:pt modelId="{B6897EDD-B168-49E0-B35A-F10FA6C3042A}">
      <dgm:prSet phldrT="[Tekstas]" custT="1"/>
      <dgm:spPr/>
      <dgm:t>
        <a:bodyPr/>
        <a:lstStyle/>
        <a:p>
          <a:r>
            <a:rPr lang="lt-LT" sz="2800" dirty="0" smtClean="0">
              <a:solidFill>
                <a:schemeClr val="tx1"/>
              </a:solidFill>
            </a:rPr>
            <a:t>Individualaus ugdymo planas</a:t>
          </a:r>
          <a:endParaRPr lang="lt-LT" sz="2800" dirty="0"/>
        </a:p>
      </dgm:t>
    </dgm:pt>
    <dgm:pt modelId="{3A9962C5-84D9-4B9C-A5EE-6A1D9FCC05F9}" type="parTrans" cxnId="{55CE1A94-9A11-4320-BDFD-48FC81EA4C90}">
      <dgm:prSet/>
      <dgm:spPr/>
      <dgm:t>
        <a:bodyPr/>
        <a:lstStyle/>
        <a:p>
          <a:endParaRPr lang="lt-LT"/>
        </a:p>
      </dgm:t>
    </dgm:pt>
    <dgm:pt modelId="{6B05F514-C234-4803-99C2-6DD6F01C4A9A}" type="sibTrans" cxnId="{55CE1A94-9A11-4320-BDFD-48FC81EA4C90}">
      <dgm:prSet/>
      <dgm:spPr/>
      <dgm:t>
        <a:bodyPr/>
        <a:lstStyle/>
        <a:p>
          <a:endParaRPr lang="lt-LT"/>
        </a:p>
      </dgm:t>
    </dgm:pt>
    <dgm:pt modelId="{FFEE78F3-4B59-4285-8090-615390BE12D7}">
      <dgm:prSet custT="1"/>
      <dgm:spPr/>
      <dgm:t>
        <a:bodyPr/>
        <a:lstStyle/>
        <a:p>
          <a:r>
            <a:rPr lang="lt-LT" sz="2000" dirty="0" smtClean="0">
              <a:solidFill>
                <a:schemeClr val="tx1"/>
              </a:solidFill>
              <a:cs typeface="Times New Roman" pitchFamily="18" charset="0"/>
            </a:rPr>
            <a:t>Pagalbos vykdymo rezultatų ir pagalbos veiksmingumo aptarimas (1-2 kartus per metus, pagal poreikį). </a:t>
          </a:r>
          <a:endParaRPr lang="lt-LT" sz="2000" dirty="0">
            <a:solidFill>
              <a:schemeClr val="tx1"/>
            </a:solidFill>
          </a:endParaRPr>
        </a:p>
      </dgm:t>
    </dgm:pt>
    <dgm:pt modelId="{40F0E40C-1B8F-4970-80C8-689FDD31A536}" type="parTrans" cxnId="{2ED93087-ECB6-4A44-8E60-A0318AFBF559}">
      <dgm:prSet/>
      <dgm:spPr/>
      <dgm:t>
        <a:bodyPr/>
        <a:lstStyle/>
        <a:p>
          <a:endParaRPr lang="lt-LT"/>
        </a:p>
      </dgm:t>
    </dgm:pt>
    <dgm:pt modelId="{43CE77B7-28DB-47A6-8307-BD4E62427444}" type="sibTrans" cxnId="{2ED93087-ECB6-4A44-8E60-A0318AFBF559}">
      <dgm:prSet/>
      <dgm:spPr/>
      <dgm:t>
        <a:bodyPr/>
        <a:lstStyle/>
        <a:p>
          <a:endParaRPr lang="lt-LT"/>
        </a:p>
      </dgm:t>
    </dgm:pt>
    <dgm:pt modelId="{BAB285F9-C8EB-41BE-A6D6-258EBD671ED6}">
      <dgm:prSet custT="1"/>
      <dgm:spPr/>
      <dgm:t>
        <a:bodyPr/>
        <a:lstStyle/>
        <a:p>
          <a:r>
            <a:rPr lang="lt-LT" sz="2000" b="0" dirty="0" smtClean="0">
              <a:solidFill>
                <a:schemeClr val="tx1"/>
              </a:solidFill>
              <a:cs typeface="Times New Roman" pitchFamily="18" charset="0"/>
            </a:rPr>
            <a:t>Siekiami tikslai ir uždaviniai, švietimo pagalbos teikimo formos ir periodiškumas.                                        </a:t>
          </a:r>
          <a:endParaRPr lang="lt-LT" sz="2000" b="0" dirty="0">
            <a:solidFill>
              <a:schemeClr val="tx1"/>
            </a:solidFill>
          </a:endParaRPr>
        </a:p>
      </dgm:t>
    </dgm:pt>
    <dgm:pt modelId="{D8932781-EE8F-47F7-8334-07F677651AD2}" type="parTrans" cxnId="{042DCF7D-15FD-432C-B96E-E08BBB0E44FF}">
      <dgm:prSet/>
      <dgm:spPr/>
      <dgm:t>
        <a:bodyPr/>
        <a:lstStyle/>
        <a:p>
          <a:endParaRPr lang="lt-LT"/>
        </a:p>
      </dgm:t>
    </dgm:pt>
    <dgm:pt modelId="{CF1C07F1-9B1B-4313-968F-F269668F21E7}" type="sibTrans" cxnId="{042DCF7D-15FD-432C-B96E-E08BBB0E44FF}">
      <dgm:prSet/>
      <dgm:spPr/>
      <dgm:t>
        <a:bodyPr/>
        <a:lstStyle/>
        <a:p>
          <a:endParaRPr lang="lt-LT"/>
        </a:p>
      </dgm:t>
    </dgm:pt>
    <dgm:pt modelId="{9387600B-3691-4307-A8DA-4A56E20B2B4B}" type="pres">
      <dgm:prSet presAssocID="{A1B5343A-15A6-44BA-9A42-D487097F6305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lt-LT"/>
        </a:p>
      </dgm:t>
    </dgm:pt>
    <dgm:pt modelId="{2CE6786A-9654-4E2A-B384-FAF0E7AF1795}" type="pres">
      <dgm:prSet presAssocID="{B6897EDD-B168-49E0-B35A-F10FA6C3042A}" presName="node" presStyleLbl="node1" presStyleIdx="0" presStyleCnt="3" custRadScaleRad="82540" custRadScaleInc="-1651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3FCF6EF2-2627-4224-95F7-8F55655308E5}" type="pres">
      <dgm:prSet presAssocID="{6B05F514-C234-4803-99C2-6DD6F01C4A9A}" presName="sibTrans" presStyleLbl="sibTrans2D1" presStyleIdx="0" presStyleCnt="3" custScaleX="63967"/>
      <dgm:spPr/>
      <dgm:t>
        <a:bodyPr/>
        <a:lstStyle/>
        <a:p>
          <a:endParaRPr lang="lt-LT"/>
        </a:p>
      </dgm:t>
    </dgm:pt>
    <dgm:pt modelId="{D6BAEF84-0849-44DB-A703-F9B40CED8CBF}" type="pres">
      <dgm:prSet presAssocID="{6B05F514-C234-4803-99C2-6DD6F01C4A9A}" presName="connectorText" presStyleLbl="sibTrans2D1" presStyleIdx="0" presStyleCnt="3"/>
      <dgm:spPr/>
      <dgm:t>
        <a:bodyPr/>
        <a:lstStyle/>
        <a:p>
          <a:endParaRPr lang="lt-LT"/>
        </a:p>
      </dgm:t>
    </dgm:pt>
    <dgm:pt modelId="{B25FDF2A-132E-4436-B32C-03D6307F4FEB}" type="pres">
      <dgm:prSet presAssocID="{BAB285F9-C8EB-41BE-A6D6-258EBD671ED6}" presName="node" presStyleLbl="node1" presStyleIdx="1" presStyleCnt="3" custScaleY="201612" custRadScaleRad="101789" custRadScaleInc="220720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F2EB6A08-5F13-4759-A4AC-83DC598A73C1}" type="pres">
      <dgm:prSet presAssocID="{CF1C07F1-9B1B-4313-968F-F269668F21E7}" presName="sibTrans" presStyleLbl="sibTrans2D1" presStyleIdx="1" presStyleCnt="3"/>
      <dgm:spPr/>
      <dgm:t>
        <a:bodyPr/>
        <a:lstStyle/>
        <a:p>
          <a:endParaRPr lang="lt-LT"/>
        </a:p>
      </dgm:t>
    </dgm:pt>
    <dgm:pt modelId="{8087C67F-9598-42DF-9E6E-FE73942EEACC}" type="pres">
      <dgm:prSet presAssocID="{CF1C07F1-9B1B-4313-968F-F269668F21E7}" presName="connectorText" presStyleLbl="sibTrans2D1" presStyleIdx="1" presStyleCnt="3"/>
      <dgm:spPr/>
      <dgm:t>
        <a:bodyPr/>
        <a:lstStyle/>
        <a:p>
          <a:endParaRPr lang="lt-LT"/>
        </a:p>
      </dgm:t>
    </dgm:pt>
    <dgm:pt modelId="{DD35A61B-FEFA-47C2-A798-3C88451F14A2}" type="pres">
      <dgm:prSet presAssocID="{FFEE78F3-4B59-4285-8090-615390BE12D7}" presName="node" presStyleLbl="node1" presStyleIdx="2" presStyleCnt="3" custScaleY="189086" custRadScaleRad="103856" custRadScaleInc="-224462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2C06EAA2-B744-4BAA-A6E1-BDB66D5AC956}" type="pres">
      <dgm:prSet presAssocID="{43CE77B7-28DB-47A6-8307-BD4E62427444}" presName="sibTrans" presStyleLbl="sibTrans2D1" presStyleIdx="2" presStyleCnt="3" custScaleX="72917"/>
      <dgm:spPr/>
      <dgm:t>
        <a:bodyPr/>
        <a:lstStyle/>
        <a:p>
          <a:endParaRPr lang="lt-LT"/>
        </a:p>
      </dgm:t>
    </dgm:pt>
    <dgm:pt modelId="{D909B194-2652-424A-AA36-5C5A0F6767E7}" type="pres">
      <dgm:prSet presAssocID="{43CE77B7-28DB-47A6-8307-BD4E62427444}" presName="connectorText" presStyleLbl="sibTrans2D1" presStyleIdx="2" presStyleCnt="3"/>
      <dgm:spPr/>
      <dgm:t>
        <a:bodyPr/>
        <a:lstStyle/>
        <a:p>
          <a:endParaRPr lang="lt-LT"/>
        </a:p>
      </dgm:t>
    </dgm:pt>
  </dgm:ptLst>
  <dgm:cxnLst>
    <dgm:cxn modelId="{74F585E0-E1B9-46D5-81D0-18967636A680}" type="presOf" srcId="{6B05F514-C234-4803-99C2-6DD6F01C4A9A}" destId="{D6BAEF84-0849-44DB-A703-F9B40CED8CBF}" srcOrd="1" destOrd="0" presId="urn:microsoft.com/office/officeart/2005/8/layout/cycle7"/>
    <dgm:cxn modelId="{2A96DD35-9E30-4904-8BB4-56A2DC20F0C4}" type="presOf" srcId="{6B05F514-C234-4803-99C2-6DD6F01C4A9A}" destId="{3FCF6EF2-2627-4224-95F7-8F55655308E5}" srcOrd="0" destOrd="0" presId="urn:microsoft.com/office/officeart/2005/8/layout/cycle7"/>
    <dgm:cxn modelId="{2ED93087-ECB6-4A44-8E60-A0318AFBF559}" srcId="{A1B5343A-15A6-44BA-9A42-D487097F6305}" destId="{FFEE78F3-4B59-4285-8090-615390BE12D7}" srcOrd="2" destOrd="0" parTransId="{40F0E40C-1B8F-4970-80C8-689FDD31A536}" sibTransId="{43CE77B7-28DB-47A6-8307-BD4E62427444}"/>
    <dgm:cxn modelId="{042DCF7D-15FD-432C-B96E-E08BBB0E44FF}" srcId="{A1B5343A-15A6-44BA-9A42-D487097F6305}" destId="{BAB285F9-C8EB-41BE-A6D6-258EBD671ED6}" srcOrd="1" destOrd="0" parTransId="{D8932781-EE8F-47F7-8334-07F677651AD2}" sibTransId="{CF1C07F1-9B1B-4313-968F-F269668F21E7}"/>
    <dgm:cxn modelId="{0C9E3698-DF98-4C6E-96AD-C49FC9D76D6F}" type="presOf" srcId="{A1B5343A-15A6-44BA-9A42-D487097F6305}" destId="{9387600B-3691-4307-A8DA-4A56E20B2B4B}" srcOrd="0" destOrd="0" presId="urn:microsoft.com/office/officeart/2005/8/layout/cycle7"/>
    <dgm:cxn modelId="{B1053A20-C378-42BD-BD46-F9B7AB0CB4A1}" type="presOf" srcId="{CF1C07F1-9B1B-4313-968F-F269668F21E7}" destId="{8087C67F-9598-42DF-9E6E-FE73942EEACC}" srcOrd="1" destOrd="0" presId="urn:microsoft.com/office/officeart/2005/8/layout/cycle7"/>
    <dgm:cxn modelId="{D676812B-F33C-4537-BD2B-B9AA5981301F}" type="presOf" srcId="{FFEE78F3-4B59-4285-8090-615390BE12D7}" destId="{DD35A61B-FEFA-47C2-A798-3C88451F14A2}" srcOrd="0" destOrd="0" presId="urn:microsoft.com/office/officeart/2005/8/layout/cycle7"/>
    <dgm:cxn modelId="{570DBDAF-8016-48EA-8B1F-3F73806DBEF9}" type="presOf" srcId="{43CE77B7-28DB-47A6-8307-BD4E62427444}" destId="{D909B194-2652-424A-AA36-5C5A0F6767E7}" srcOrd="1" destOrd="0" presId="urn:microsoft.com/office/officeart/2005/8/layout/cycle7"/>
    <dgm:cxn modelId="{89F294EA-039E-438E-9877-BD074F4ED201}" type="presOf" srcId="{CF1C07F1-9B1B-4313-968F-F269668F21E7}" destId="{F2EB6A08-5F13-4759-A4AC-83DC598A73C1}" srcOrd="0" destOrd="0" presId="urn:microsoft.com/office/officeart/2005/8/layout/cycle7"/>
    <dgm:cxn modelId="{514BCB3F-2A9A-4385-ADA1-233B2DA63465}" type="presOf" srcId="{43CE77B7-28DB-47A6-8307-BD4E62427444}" destId="{2C06EAA2-B744-4BAA-A6E1-BDB66D5AC956}" srcOrd="0" destOrd="0" presId="urn:microsoft.com/office/officeart/2005/8/layout/cycle7"/>
    <dgm:cxn modelId="{D9D37684-62F2-4C61-9176-016365D1D5C8}" type="presOf" srcId="{B6897EDD-B168-49E0-B35A-F10FA6C3042A}" destId="{2CE6786A-9654-4E2A-B384-FAF0E7AF1795}" srcOrd="0" destOrd="0" presId="urn:microsoft.com/office/officeart/2005/8/layout/cycle7"/>
    <dgm:cxn modelId="{55CE1A94-9A11-4320-BDFD-48FC81EA4C90}" srcId="{A1B5343A-15A6-44BA-9A42-D487097F6305}" destId="{B6897EDD-B168-49E0-B35A-F10FA6C3042A}" srcOrd="0" destOrd="0" parTransId="{3A9962C5-84D9-4B9C-A5EE-6A1D9FCC05F9}" sibTransId="{6B05F514-C234-4803-99C2-6DD6F01C4A9A}"/>
    <dgm:cxn modelId="{DCDA3730-D6C5-45DB-8CFA-6A98E450EF73}" type="presOf" srcId="{BAB285F9-C8EB-41BE-A6D6-258EBD671ED6}" destId="{B25FDF2A-132E-4436-B32C-03D6307F4FEB}" srcOrd="0" destOrd="0" presId="urn:microsoft.com/office/officeart/2005/8/layout/cycle7"/>
    <dgm:cxn modelId="{7EEE6C36-5802-4DA2-BC3E-7E936DFAC770}" type="presParOf" srcId="{9387600B-3691-4307-A8DA-4A56E20B2B4B}" destId="{2CE6786A-9654-4E2A-B384-FAF0E7AF1795}" srcOrd="0" destOrd="0" presId="urn:microsoft.com/office/officeart/2005/8/layout/cycle7"/>
    <dgm:cxn modelId="{9559D288-7BF6-4C99-A0DE-08B828EF383A}" type="presParOf" srcId="{9387600B-3691-4307-A8DA-4A56E20B2B4B}" destId="{3FCF6EF2-2627-4224-95F7-8F55655308E5}" srcOrd="1" destOrd="0" presId="urn:microsoft.com/office/officeart/2005/8/layout/cycle7"/>
    <dgm:cxn modelId="{DFCB1EE0-019D-4234-A17F-39DEAFF69C21}" type="presParOf" srcId="{3FCF6EF2-2627-4224-95F7-8F55655308E5}" destId="{D6BAEF84-0849-44DB-A703-F9B40CED8CBF}" srcOrd="0" destOrd="0" presId="urn:microsoft.com/office/officeart/2005/8/layout/cycle7"/>
    <dgm:cxn modelId="{DCBCC10A-2B9D-4475-B653-26DB0CD25E78}" type="presParOf" srcId="{9387600B-3691-4307-A8DA-4A56E20B2B4B}" destId="{B25FDF2A-132E-4436-B32C-03D6307F4FEB}" srcOrd="2" destOrd="0" presId="urn:microsoft.com/office/officeart/2005/8/layout/cycle7"/>
    <dgm:cxn modelId="{2E9C8A86-B61F-41B3-B025-91ECCB058F10}" type="presParOf" srcId="{9387600B-3691-4307-A8DA-4A56E20B2B4B}" destId="{F2EB6A08-5F13-4759-A4AC-83DC598A73C1}" srcOrd="3" destOrd="0" presId="urn:microsoft.com/office/officeart/2005/8/layout/cycle7"/>
    <dgm:cxn modelId="{4F42D0B4-7F9E-47CC-A3B3-D4FB854EE06C}" type="presParOf" srcId="{F2EB6A08-5F13-4759-A4AC-83DC598A73C1}" destId="{8087C67F-9598-42DF-9E6E-FE73942EEACC}" srcOrd="0" destOrd="0" presId="urn:microsoft.com/office/officeart/2005/8/layout/cycle7"/>
    <dgm:cxn modelId="{B5109878-5ECA-42DC-8483-6B7C0653EAD8}" type="presParOf" srcId="{9387600B-3691-4307-A8DA-4A56E20B2B4B}" destId="{DD35A61B-FEFA-47C2-A798-3C88451F14A2}" srcOrd="4" destOrd="0" presId="urn:microsoft.com/office/officeart/2005/8/layout/cycle7"/>
    <dgm:cxn modelId="{D62ED42E-9C90-4B4E-9FFE-0FB8EFC716F2}" type="presParOf" srcId="{9387600B-3691-4307-A8DA-4A56E20B2B4B}" destId="{2C06EAA2-B744-4BAA-A6E1-BDB66D5AC956}" srcOrd="5" destOrd="0" presId="urn:microsoft.com/office/officeart/2005/8/layout/cycle7"/>
    <dgm:cxn modelId="{6BDEEC71-0D9A-458E-A8C5-EA6B153C5CF9}" type="presParOf" srcId="{2C06EAA2-B744-4BAA-A6E1-BDB66D5AC956}" destId="{D909B194-2652-424A-AA36-5C5A0F6767E7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E6786A-9654-4E2A-B384-FAF0E7AF1795}">
      <dsp:nvSpPr>
        <dsp:cNvPr id="0" name=""/>
        <dsp:cNvSpPr/>
      </dsp:nvSpPr>
      <dsp:spPr>
        <a:xfrm>
          <a:off x="2818645" y="100616"/>
          <a:ext cx="2523529" cy="126176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2800" kern="1200" dirty="0" smtClean="0">
              <a:solidFill>
                <a:schemeClr val="tx1"/>
              </a:solidFill>
            </a:rPr>
            <a:t>Individualaus ugdymo planas</a:t>
          </a:r>
          <a:endParaRPr lang="lt-LT" sz="2800" kern="1200" dirty="0"/>
        </a:p>
      </dsp:txBody>
      <dsp:txXfrm>
        <a:off x="2855601" y="137572"/>
        <a:ext cx="2449617" cy="1187852"/>
      </dsp:txXfrm>
    </dsp:sp>
    <dsp:sp modelId="{3FCF6EF2-2627-4224-95F7-8F55655308E5}">
      <dsp:nvSpPr>
        <dsp:cNvPr id="0" name=""/>
        <dsp:cNvSpPr/>
      </dsp:nvSpPr>
      <dsp:spPr>
        <a:xfrm rot="7810400">
          <a:off x="2922149" y="1554802"/>
          <a:ext cx="553501" cy="441617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lt-LT" sz="2000" kern="1200"/>
        </a:p>
      </dsp:txBody>
      <dsp:txXfrm rot="10800000">
        <a:off x="3054634" y="1643125"/>
        <a:ext cx="288531" cy="264971"/>
      </dsp:txXfrm>
    </dsp:sp>
    <dsp:sp modelId="{B25FDF2A-132E-4436-B32C-03D6307F4FEB}">
      <dsp:nvSpPr>
        <dsp:cNvPr id="0" name=""/>
        <dsp:cNvSpPr/>
      </dsp:nvSpPr>
      <dsp:spPr>
        <a:xfrm>
          <a:off x="514405" y="2188840"/>
          <a:ext cx="2523529" cy="254386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2000" b="0" kern="1200" dirty="0" smtClean="0">
              <a:solidFill>
                <a:schemeClr val="tx1"/>
              </a:solidFill>
              <a:cs typeface="Times New Roman" pitchFamily="18" charset="0"/>
            </a:rPr>
            <a:t>Siekiami tikslai ir uždaviniai, švietimo pagalbos teikimo formos ir periodiškumas.                                        </a:t>
          </a:r>
          <a:endParaRPr lang="lt-LT" sz="2000" b="0" kern="1200" dirty="0">
            <a:solidFill>
              <a:schemeClr val="tx1"/>
            </a:solidFill>
          </a:endParaRPr>
        </a:p>
      </dsp:txBody>
      <dsp:txXfrm>
        <a:off x="588317" y="2262752"/>
        <a:ext cx="2375705" cy="2396045"/>
      </dsp:txXfrm>
    </dsp:sp>
    <dsp:sp modelId="{F2EB6A08-5F13-4759-A4AC-83DC598A73C1}">
      <dsp:nvSpPr>
        <dsp:cNvPr id="0" name=""/>
        <dsp:cNvSpPr/>
      </dsp:nvSpPr>
      <dsp:spPr>
        <a:xfrm rot="21542843">
          <a:off x="3719780" y="3200454"/>
          <a:ext cx="865293" cy="441617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lt-LT" sz="2000" kern="1200"/>
        </a:p>
      </dsp:txBody>
      <dsp:txXfrm>
        <a:off x="3852265" y="3288777"/>
        <a:ext cx="600323" cy="264971"/>
      </dsp:txXfrm>
    </dsp:sp>
    <dsp:sp modelId="{DD35A61B-FEFA-47C2-A798-3C88451F14A2}">
      <dsp:nvSpPr>
        <dsp:cNvPr id="0" name=""/>
        <dsp:cNvSpPr/>
      </dsp:nvSpPr>
      <dsp:spPr>
        <a:xfrm>
          <a:off x="5266918" y="2188841"/>
          <a:ext cx="2523529" cy="238582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2000" kern="1200" dirty="0" smtClean="0">
              <a:solidFill>
                <a:schemeClr val="tx1"/>
              </a:solidFill>
              <a:cs typeface="Times New Roman" pitchFamily="18" charset="0"/>
            </a:rPr>
            <a:t>Pagalbos vykdymo rezultatų ir pagalbos veiksmingumo aptarimas (1-2 kartus per metus, pagal poreikį). </a:t>
          </a:r>
          <a:endParaRPr lang="lt-LT" sz="2000" kern="1200" dirty="0">
            <a:solidFill>
              <a:schemeClr val="tx1"/>
            </a:solidFill>
          </a:endParaRPr>
        </a:p>
      </dsp:txBody>
      <dsp:txXfrm>
        <a:off x="5336796" y="2258719"/>
        <a:ext cx="2383773" cy="2246064"/>
      </dsp:txXfrm>
    </dsp:sp>
    <dsp:sp modelId="{2C06EAA2-B744-4BAA-A6E1-BDB66D5AC956}">
      <dsp:nvSpPr>
        <dsp:cNvPr id="0" name=""/>
        <dsp:cNvSpPr/>
      </dsp:nvSpPr>
      <dsp:spPr>
        <a:xfrm rot="13636117">
          <a:off x="4729476" y="1554802"/>
          <a:ext cx="630945" cy="441617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lt-LT" sz="2000" kern="1200"/>
        </a:p>
      </dsp:txBody>
      <dsp:txXfrm rot="10800000">
        <a:off x="4861961" y="1643125"/>
        <a:ext cx="365975" cy="26497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Spustelėję redag. ruoš. paantrš.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65C34-ABF3-4626-8DD2-85C3D69BDC73}" type="datetimeFigureOut">
              <a:rPr lang="lt-LT" smtClean="0"/>
              <a:t>2022.03.22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2F651-2A20-43E2-985A-EF3C94267FA8}" type="slidenum">
              <a:rPr lang="lt-LT" smtClean="0"/>
              <a:t>‹#›</a:t>
            </a:fld>
            <a:endParaRPr lang="lt-LT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65C34-ABF3-4626-8DD2-85C3D69BDC73}" type="datetimeFigureOut">
              <a:rPr lang="lt-LT" smtClean="0"/>
              <a:t>2022.03.22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2F651-2A20-43E2-985A-EF3C94267FA8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65C34-ABF3-4626-8DD2-85C3D69BDC73}" type="datetimeFigureOut">
              <a:rPr lang="lt-LT" smtClean="0"/>
              <a:t>2022.03.22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2F651-2A20-43E2-985A-EF3C94267FA8}" type="slidenum">
              <a:rPr lang="lt-LT" smtClean="0"/>
              <a:t>‹#›</a:t>
            </a:fld>
            <a:endParaRPr lang="lt-LT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65C34-ABF3-4626-8DD2-85C3D69BDC73}" type="datetimeFigureOut">
              <a:rPr lang="lt-LT" smtClean="0"/>
              <a:t>2022.03.22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2F651-2A20-43E2-985A-EF3C94267FA8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65C34-ABF3-4626-8DD2-85C3D69BDC73}" type="datetimeFigureOut">
              <a:rPr lang="lt-LT" smtClean="0"/>
              <a:t>2022.03.22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2F651-2A20-43E2-985A-EF3C94267FA8}" type="slidenum">
              <a:rPr lang="lt-LT" smtClean="0"/>
              <a:t>‹#›</a:t>
            </a:fld>
            <a:endParaRPr lang="lt-LT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65C34-ABF3-4626-8DD2-85C3D69BDC73}" type="datetimeFigureOut">
              <a:rPr lang="lt-LT" smtClean="0"/>
              <a:t>2022.03.22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2F651-2A20-43E2-985A-EF3C94267FA8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65C34-ABF3-4626-8DD2-85C3D69BDC73}" type="datetimeFigureOut">
              <a:rPr lang="lt-LT" smtClean="0"/>
              <a:t>2022.03.22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2F651-2A20-43E2-985A-EF3C94267FA8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65C34-ABF3-4626-8DD2-85C3D69BDC73}" type="datetimeFigureOut">
              <a:rPr lang="lt-LT" smtClean="0"/>
              <a:t>2022.03.22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2F651-2A20-43E2-985A-EF3C94267FA8}" type="slidenum">
              <a:rPr lang="lt-LT" smtClean="0"/>
              <a:t>‹#›</a:t>
            </a:fld>
            <a:endParaRPr lang="lt-LT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t-LT" smtClean="0"/>
              <a:t>Spustelėkite piktogr. norėdami įtraukti pav.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65C34-ABF3-4626-8DD2-85C3D69BDC73}" type="datetimeFigureOut">
              <a:rPr lang="lt-LT" smtClean="0"/>
              <a:t>2022.03.22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2F651-2A20-43E2-985A-EF3C94267FA8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65C34-ABF3-4626-8DD2-85C3D69BDC73}" type="datetimeFigureOut">
              <a:rPr lang="lt-LT" smtClean="0"/>
              <a:t>2022.03.22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2F651-2A20-43E2-985A-EF3C94267FA8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65C34-ABF3-4626-8DD2-85C3D69BDC73}" type="datetimeFigureOut">
              <a:rPr lang="lt-LT" smtClean="0"/>
              <a:t>2022.03.22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2F651-2A20-43E2-985A-EF3C94267FA8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9BE65C34-ABF3-4626-8DD2-85C3D69BDC73}" type="datetimeFigureOut">
              <a:rPr lang="lt-LT" smtClean="0"/>
              <a:t>2022.03.22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3442F651-2A20-43E2-985A-EF3C94267FA8}" type="slidenum">
              <a:rPr lang="lt-LT" smtClean="0"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t-LT" sz="3600" dirty="0" smtClean="0"/>
              <a:t/>
            </a:r>
            <a:br>
              <a:rPr lang="lt-LT" sz="3600" dirty="0" smtClean="0"/>
            </a:br>
            <a:r>
              <a:rPr lang="lt-LT" sz="3600" dirty="0"/>
              <a:t/>
            </a:r>
            <a:br>
              <a:rPr lang="lt-LT" sz="3600" dirty="0"/>
            </a:br>
            <a:r>
              <a:rPr lang="lt-LT" sz="3600" dirty="0" smtClean="0"/>
              <a:t/>
            </a:r>
            <a:br>
              <a:rPr lang="lt-LT" sz="3600" dirty="0" smtClean="0"/>
            </a:br>
            <a:r>
              <a:rPr lang="lt-LT" sz="3600" dirty="0"/>
              <a:t/>
            </a:r>
            <a:br>
              <a:rPr lang="lt-LT" sz="3600" dirty="0"/>
            </a:br>
            <a:r>
              <a:rPr lang="lt-LT" sz="3600" dirty="0" smtClean="0"/>
              <a:t/>
            </a:r>
            <a:br>
              <a:rPr lang="lt-LT" sz="3600" dirty="0" smtClean="0"/>
            </a:br>
            <a:r>
              <a:rPr lang="lt-LT" sz="3600" dirty="0"/>
              <a:t/>
            </a:r>
            <a:br>
              <a:rPr lang="lt-LT" sz="3600" dirty="0"/>
            </a:br>
            <a:r>
              <a:rPr lang="lt-LT" sz="3600" dirty="0" smtClean="0"/>
              <a:t>individualaus </a:t>
            </a:r>
            <a:r>
              <a:rPr lang="lt-LT" sz="3600" dirty="0"/>
              <a:t>ugdymo plano sudarymas ir organizavimas Panevėžio "Saulėtekio" </a:t>
            </a:r>
            <a:r>
              <a:rPr lang="lt-LT" sz="3600" dirty="0" smtClean="0"/>
              <a:t>progimnazijoje</a:t>
            </a:r>
            <a:endParaRPr lang="lt-LT" sz="3600" dirty="0"/>
          </a:p>
        </p:txBody>
      </p:sp>
    </p:spTree>
    <p:extLst>
      <p:ext uri="{BB962C8B-B14F-4D97-AF65-F5344CB8AC3E}">
        <p14:creationId xmlns:p14="http://schemas.microsoft.com/office/powerpoint/2010/main" val="73297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Individualaus ugdymo plano sudarymas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lt-LT" dirty="0" smtClean="0"/>
              <a:t>Individualų ugdymo planą sudaro </a:t>
            </a:r>
            <a:r>
              <a:rPr lang="lt-LT" dirty="0" err="1" smtClean="0"/>
              <a:t>spec</a:t>
            </a:r>
            <a:r>
              <a:rPr lang="lt-LT" dirty="0" smtClean="0"/>
              <a:t>. pedagogas, remdamasis mokinio PPT rekomendacijomis;</a:t>
            </a:r>
          </a:p>
          <a:p>
            <a:pPr marL="0" indent="0" algn="just">
              <a:buNone/>
            </a:pPr>
            <a:endParaRPr lang="lt-LT" dirty="0"/>
          </a:p>
          <a:p>
            <a:pPr algn="just">
              <a:buFont typeface="Wingdings" pitchFamily="2" charset="2"/>
              <a:buChar char="Ø"/>
            </a:pPr>
            <a:r>
              <a:rPr lang="lt-LT" dirty="0" err="1" smtClean="0"/>
              <a:t>Spec</a:t>
            </a:r>
            <a:r>
              <a:rPr lang="lt-LT" dirty="0" smtClean="0"/>
              <a:t>. pedagogo sudarytą individualaus ugdymo planą papildo kiekvienas švietimo pagalbos specialistas, dirbantis su konkrečiu mokiniu;</a:t>
            </a:r>
          </a:p>
          <a:p>
            <a:pPr marL="0" indent="0">
              <a:buNone/>
            </a:pPr>
            <a:endParaRPr lang="lt-LT" dirty="0" smtClean="0"/>
          </a:p>
          <a:p>
            <a:pPr algn="just">
              <a:buFont typeface="Wingdings" pitchFamily="2" charset="2"/>
              <a:buChar char="Ø"/>
            </a:pPr>
            <a:r>
              <a:rPr lang="lt-LT" dirty="0"/>
              <a:t>Individualaus ugdymo planą pasirašo: VGK </a:t>
            </a:r>
            <a:r>
              <a:rPr lang="lt-LT" dirty="0" smtClean="0"/>
              <a:t>pirmininkas </a:t>
            </a:r>
            <a:r>
              <a:rPr lang="lt-LT" dirty="0"/>
              <a:t>ir mokinio tėvai, o </a:t>
            </a:r>
            <a:r>
              <a:rPr lang="lt-LT" dirty="0" smtClean="0"/>
              <a:t>plano veiksmingumo aptarimą </a:t>
            </a:r>
            <a:r>
              <a:rPr lang="lt-LT" dirty="0"/>
              <a:t>– jį koordinuojantis </a:t>
            </a:r>
            <a:r>
              <a:rPr lang="lt-LT" dirty="0" smtClean="0"/>
              <a:t>asmuo (</a:t>
            </a:r>
            <a:r>
              <a:rPr lang="lt-LT" dirty="0" err="1" smtClean="0"/>
              <a:t>spec</a:t>
            </a:r>
            <a:r>
              <a:rPr lang="lt-LT" dirty="0" smtClean="0"/>
              <a:t>. pedagogas) </a:t>
            </a:r>
            <a:r>
              <a:rPr lang="lt-LT" dirty="0"/>
              <a:t>ir mokinio tėvai</a:t>
            </a:r>
            <a:r>
              <a:rPr lang="lt-LT" dirty="0" smtClean="0"/>
              <a:t>.</a:t>
            </a:r>
          </a:p>
          <a:p>
            <a:pPr marL="0" indent="0">
              <a:buNone/>
            </a:pPr>
            <a:endParaRPr lang="lt-LT" dirty="0" smtClean="0"/>
          </a:p>
          <a:p>
            <a:pPr>
              <a:buFont typeface="Wingdings" pitchFamily="2" charset="2"/>
              <a:buChar char="Ø"/>
            </a:pPr>
            <a:endParaRPr lang="lt-LT" dirty="0" smtClean="0"/>
          </a:p>
        </p:txBody>
      </p:sp>
    </p:spTree>
    <p:extLst>
      <p:ext uri="{BB962C8B-B14F-4D97-AF65-F5344CB8AC3E}">
        <p14:creationId xmlns:p14="http://schemas.microsoft.com/office/powerpoint/2010/main" val="793309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Individualaus ugdymo plano struktūra</a:t>
            </a:r>
          </a:p>
        </p:txBody>
      </p:sp>
      <p:graphicFrame>
        <p:nvGraphicFramePr>
          <p:cNvPr id="6" name="Turinio vietos rezervavimo ženklas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81021012"/>
              </p:ext>
            </p:extLst>
          </p:nvPr>
        </p:nvGraphicFramePr>
        <p:xfrm>
          <a:off x="457200" y="1600200"/>
          <a:ext cx="8229600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52452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sz="3100" dirty="0" smtClean="0"/>
              <a:t/>
            </a:r>
            <a:br>
              <a:rPr lang="lt-LT" sz="3100" dirty="0" smtClean="0"/>
            </a:br>
            <a:r>
              <a:rPr lang="lt-LT" sz="3100" dirty="0" smtClean="0"/>
              <a:t>PANEVĖŽIO </a:t>
            </a:r>
            <a:r>
              <a:rPr lang="lt-LT" sz="3100" dirty="0"/>
              <a:t>„SAULĖTEKIO“ </a:t>
            </a:r>
            <a:r>
              <a:rPr lang="lt-LT" sz="3100" dirty="0" smtClean="0"/>
              <a:t>PROGIMNAZIJOS</a:t>
            </a:r>
            <a:r>
              <a:rPr lang="lt-LT" sz="3100" dirty="0"/>
              <a:t/>
            </a:r>
            <a:br>
              <a:rPr lang="lt-LT" sz="3100" dirty="0"/>
            </a:br>
            <a:r>
              <a:rPr lang="lt-LT" sz="3100" dirty="0"/>
              <a:t>INDIVIDUALUS PAGALBOS VAIKUI PLANAS</a:t>
            </a:r>
            <a:r>
              <a:rPr lang="lt-LT" dirty="0"/>
              <a:t/>
            </a:r>
            <a:br>
              <a:rPr lang="lt-LT" dirty="0"/>
            </a:br>
            <a:endParaRPr lang="lt-LT" dirty="0"/>
          </a:p>
        </p:txBody>
      </p:sp>
      <p:sp>
        <p:nvSpPr>
          <p:cNvPr id="5" name="Turinio vietos rezervavimo ženklas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3" y="1556792"/>
            <a:ext cx="8982075" cy="5112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91744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lt-LT" sz="2800" dirty="0" smtClean="0"/>
              <a:t>PANEVĖŽIO </a:t>
            </a:r>
            <a:r>
              <a:rPr lang="lt-LT" sz="2800" dirty="0"/>
              <a:t>„SAULĖTEKIO“ PROGIMNAZIJOS</a:t>
            </a:r>
            <a:br>
              <a:rPr lang="lt-LT" sz="2800" dirty="0"/>
            </a:br>
            <a:r>
              <a:rPr lang="lt-LT" sz="2800" dirty="0"/>
              <a:t>INDIVIDUALUS PAGALBOS VAIKUI PLANAS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 dirty="0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63" y="1484784"/>
            <a:ext cx="8905875" cy="5373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74776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lt-LT" sz="2800" dirty="0"/>
              <a:t>PANEVĖŽIO „SAULĖTEKIO“ PROGIMNAZIJOS</a:t>
            </a:r>
            <a:br>
              <a:rPr lang="lt-LT" sz="2800" dirty="0"/>
            </a:br>
            <a:r>
              <a:rPr lang="lt-LT" sz="2800" dirty="0"/>
              <a:t>INDIVIDUALAUS PAGALBOS VAIKUI PLANO ORGANIZAVIMAS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 smtClean="0"/>
              <a:t>Sudarius individualų pagalbos vaikui </a:t>
            </a:r>
            <a:r>
              <a:rPr lang="lt-LT" dirty="0" smtClean="0"/>
              <a:t>planą, jo vykdymą koordinuoja </a:t>
            </a:r>
            <a:r>
              <a:rPr lang="lt-LT" dirty="0" err="1" smtClean="0"/>
              <a:t>spec</a:t>
            </a:r>
            <a:r>
              <a:rPr lang="lt-LT" dirty="0" smtClean="0"/>
              <a:t>. pedagogas, </a:t>
            </a:r>
            <a:r>
              <a:rPr lang="lt-LT" dirty="0" smtClean="0"/>
              <a:t>tai yra:</a:t>
            </a:r>
          </a:p>
          <a:p>
            <a:pPr>
              <a:buFont typeface="Wingdings" pitchFamily="2" charset="2"/>
              <a:buChar char="Ø"/>
            </a:pPr>
            <a:r>
              <a:rPr lang="lt-LT" dirty="0" smtClean="0"/>
              <a:t>Esant poreikiui, inicijuoja pokalbius su mokinių tėvais;</a:t>
            </a:r>
          </a:p>
          <a:p>
            <a:pPr>
              <a:buFont typeface="Wingdings" pitchFamily="2" charset="2"/>
              <a:buChar char="Ø"/>
            </a:pPr>
            <a:r>
              <a:rPr lang="lt-LT" dirty="0" smtClean="0"/>
              <a:t>Periodiškai teiraujasi kolegų, kaip sekasi įgyvendinti plane išsikeltus tikslus;</a:t>
            </a:r>
          </a:p>
          <a:p>
            <a:pPr>
              <a:buFont typeface="Wingdings" pitchFamily="2" charset="2"/>
              <a:buChar char="Ø"/>
            </a:pPr>
            <a:r>
              <a:rPr lang="lt-LT" dirty="0" smtClean="0"/>
              <a:t>Domisi mokinių daroma pažanga ar jos nedarymo priežastimis, esant reikalui apie tai informuoja tėvus, klasės vadovą.</a:t>
            </a:r>
          </a:p>
          <a:p>
            <a:pPr>
              <a:buFont typeface="Wingdings" pitchFamily="2" charset="2"/>
              <a:buChar char="Ø"/>
            </a:pPr>
            <a:r>
              <a:rPr lang="lt-LT" dirty="0" smtClean="0"/>
              <a:t>Nuolat bendradarbiauja su dalykų mokytojais dėl SUP mokinių individualių ugdymosi poreikių (supažindina su PPT rekomendacijomis, esant reikalui, jas primena, domisi mokytojo taikomais metodais) ir </a:t>
            </a:r>
            <a:r>
              <a:rPr lang="lt-LT" dirty="0" err="1" smtClean="0"/>
              <a:t>kt</a:t>
            </a:r>
            <a:r>
              <a:rPr lang="lt-LT" dirty="0" smtClean="0"/>
              <a:t>.</a:t>
            </a:r>
          </a:p>
          <a:p>
            <a:pPr>
              <a:buFont typeface="Wingdings" pitchFamily="2" charset="2"/>
              <a:buChar char="Ø"/>
            </a:pPr>
            <a:endParaRPr lang="lt-LT" dirty="0" smtClean="0"/>
          </a:p>
          <a:p>
            <a:pPr>
              <a:buFont typeface="Wingdings" pitchFamily="2" charset="2"/>
              <a:buChar char="Ø"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41557624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kaidrumas">
  <a:themeElements>
    <a:clrScheme name="Skaidrumas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kaidruma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134</TotalTime>
  <Words>194</Words>
  <Application>Microsoft Office PowerPoint</Application>
  <PresentationFormat>Demonstracija ekrane (4:3)</PresentationFormat>
  <Paragraphs>19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6</vt:i4>
      </vt:variant>
    </vt:vector>
  </HeadingPairs>
  <TitlesOfParts>
    <vt:vector size="7" baseType="lpstr">
      <vt:lpstr>Skaidrumas</vt:lpstr>
      <vt:lpstr>      individualaus ugdymo plano sudarymas ir organizavimas Panevėžio "Saulėtekio" progimnazijoje</vt:lpstr>
      <vt:lpstr>Individualaus ugdymo plano sudarymas</vt:lpstr>
      <vt:lpstr>Individualaus ugdymo plano struktūra</vt:lpstr>
      <vt:lpstr> PANEVĖŽIO „SAULĖTEKIO“ PROGIMNAZIJOS INDIVIDUALUS PAGALBOS VAIKUI PLANAS </vt:lpstr>
      <vt:lpstr>PANEVĖŽIO „SAULĖTEKIO“ PROGIMNAZIJOS INDIVIDUALUS PAGALBOS VAIKUI PLANAS</vt:lpstr>
      <vt:lpstr>PANEVĖŽIO „SAULĖTEKIO“ PROGIMNAZIJOS INDIVIDUALAUS PAGALBOS VAIKUI PLANO ORGANIZAVIMAS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individualaus ugdymo plano sudarymas ir organizavimas Panevėžio "Saulėtekio" progimnazijoje</dc:title>
  <dc:creator>admin</dc:creator>
  <cp:lastModifiedBy>admin</cp:lastModifiedBy>
  <cp:revision>15</cp:revision>
  <dcterms:created xsi:type="dcterms:W3CDTF">2022-03-10T12:00:45Z</dcterms:created>
  <dcterms:modified xsi:type="dcterms:W3CDTF">2022-03-22T14:11:50Z</dcterms:modified>
</cp:coreProperties>
</file>