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7" r:id="rId4"/>
    <p:sldId id="269" r:id="rId5"/>
    <p:sldId id="270" r:id="rId6"/>
    <p:sldId id="272" r:id="rId7"/>
    <p:sldId id="27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4" d="100"/>
          <a:sy n="84" d="100"/>
        </p:scale>
        <p:origin x="1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111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23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690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04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043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559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137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7293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842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0443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0638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377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8459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502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3802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8111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E31A35-394E-4DF1-AD69-5865B2200A99}" type="datetimeFigureOut">
              <a:rPr lang="en-GB" smtClean="0"/>
              <a:t>12/04/2022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8E85668-C318-4269-A146-13AEC1FADB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289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4D8BBDE-F9B3-4C6A-B25D-29CFF652D5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703071"/>
            <a:ext cx="9458007" cy="1645920"/>
          </a:xfrm>
        </p:spPr>
        <p:txBody>
          <a:bodyPr>
            <a:normAutofit fontScale="90000"/>
          </a:bodyPr>
          <a:lstStyle/>
          <a:p>
            <a:r>
              <a:rPr lang="lt-LT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„KOMANDINIS DARBAS RENGIANT INDIVIDUALŲ UGDYMO PLANĄ KLAUSOS NEGALIĄ TURINČIAM MOKINIUI“</a:t>
            </a:r>
            <a:endParaRPr lang="en-GB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769692E3-D5E8-4EA7-904B-A8C5D33833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8861" y="4434840"/>
            <a:ext cx="9883140" cy="2068830"/>
          </a:xfrm>
        </p:spPr>
        <p:txBody>
          <a:bodyPr>
            <a:normAutofit/>
          </a:bodyPr>
          <a:lstStyle/>
          <a:p>
            <a:r>
              <a:rPr lang="lt-LT" dirty="0"/>
              <a:t>                               </a:t>
            </a:r>
            <a:r>
              <a:rPr lang="lt-LT" dirty="0" smtClean="0"/>
              <a:t>Panevėžio kurčiųjų ir neprigirdinčiųjų pagrindinės mokyklos            </a:t>
            </a:r>
          </a:p>
          <a:p>
            <a:r>
              <a:rPr lang="lt-LT" dirty="0"/>
              <a:t> </a:t>
            </a:r>
            <a:r>
              <a:rPr lang="lt-LT" dirty="0" smtClean="0"/>
              <a:t>                              vizituojanti </a:t>
            </a:r>
            <a:r>
              <a:rPr lang="lt-LT" dirty="0" err="1" smtClean="0"/>
              <a:t>surdopedagogė</a:t>
            </a:r>
            <a:r>
              <a:rPr lang="lt-LT" dirty="0" smtClean="0"/>
              <a:t> Palmira </a:t>
            </a:r>
            <a:r>
              <a:rPr lang="lt-LT" smtClean="0"/>
              <a:t>Stančauskienė</a:t>
            </a:r>
            <a:endParaRPr lang="lt-LT" dirty="0" smtClean="0"/>
          </a:p>
          <a:p>
            <a:r>
              <a:rPr lang="lt-LT" dirty="0" smtClean="0"/>
              <a:t>                               Panevėžio „Vilties</a:t>
            </a:r>
            <a:r>
              <a:rPr lang="lt-LT" dirty="0"/>
              <a:t>“ progimnazijos </a:t>
            </a:r>
            <a:endParaRPr lang="lt-LT" dirty="0" smtClean="0"/>
          </a:p>
          <a:p>
            <a:r>
              <a:rPr lang="lt-LT" dirty="0"/>
              <a:t> </a:t>
            </a:r>
            <a:r>
              <a:rPr lang="lt-LT" dirty="0" smtClean="0"/>
              <a:t>                              spec. </a:t>
            </a:r>
            <a:r>
              <a:rPr lang="lt-LT" dirty="0"/>
              <a:t>pedagogė, logopedė </a:t>
            </a:r>
            <a:r>
              <a:rPr lang="lt-LT" dirty="0" smtClean="0"/>
              <a:t>Vilija Sinkevičienė</a:t>
            </a:r>
            <a:endParaRPr lang="lt-LT" dirty="0"/>
          </a:p>
          <a:p>
            <a:r>
              <a:rPr lang="lt-LT" dirty="0"/>
              <a:t>                           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711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1668780" y="612845"/>
            <a:ext cx="96240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 </a:t>
            </a:r>
            <a:r>
              <a:rPr lang="lt-LT" dirty="0" smtClean="0">
                <a:solidFill>
                  <a:prstClr val="black"/>
                </a:solidFill>
              </a:rPr>
              <a:t>                                                                                         PRITARTA </a:t>
            </a:r>
            <a:endParaRPr lang="lt-LT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                                                                                          </a:t>
            </a:r>
            <a:r>
              <a:rPr lang="lt-LT" dirty="0" smtClean="0">
                <a:solidFill>
                  <a:prstClr val="black"/>
                </a:solidFill>
              </a:rPr>
              <a:t>Vaiko </a:t>
            </a:r>
            <a:r>
              <a:rPr lang="lt-LT" dirty="0">
                <a:solidFill>
                  <a:prstClr val="black"/>
                </a:solidFill>
              </a:rPr>
              <a:t>gerovės komisijos</a:t>
            </a:r>
          </a:p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                                                                                                               </a:t>
            </a:r>
            <a:r>
              <a:rPr lang="lt-LT" dirty="0" smtClean="0">
                <a:solidFill>
                  <a:prstClr val="black"/>
                </a:solidFill>
              </a:rPr>
              <a:t>                                                      </a:t>
            </a:r>
          </a:p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 </a:t>
            </a:r>
            <a:r>
              <a:rPr lang="lt-LT" dirty="0" smtClean="0">
                <a:solidFill>
                  <a:prstClr val="black"/>
                </a:solidFill>
              </a:rPr>
              <a:t>                                                                                         .....................</a:t>
            </a:r>
            <a:r>
              <a:rPr lang="lt-LT" dirty="0">
                <a:solidFill>
                  <a:prstClr val="black"/>
                </a:solidFill>
              </a:rPr>
              <a:t>protokolas Nr. VGK-          </a:t>
            </a:r>
          </a:p>
          <a:p>
            <a:pPr lvl="0">
              <a:defRPr/>
            </a:pPr>
            <a:endParaRPr lang="lt-LT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lang="lt-LT" dirty="0">
                <a:solidFill>
                  <a:prstClr val="black"/>
                </a:solidFill>
              </a:rPr>
              <a:t>PANEVĖŽIO ,,VILTIES“ PROGIMNAZIJA</a:t>
            </a:r>
          </a:p>
          <a:p>
            <a:pPr lvl="0" algn="ctr">
              <a:defRPr/>
            </a:pPr>
            <a:r>
              <a:rPr lang="lt-LT" dirty="0">
                <a:solidFill>
                  <a:prstClr val="black"/>
                </a:solidFill>
              </a:rPr>
              <a:t>INDIVIDUALUS PAGALBOS PLANAS </a:t>
            </a:r>
          </a:p>
          <a:p>
            <a:pPr lvl="0" algn="ctr">
              <a:defRPr/>
            </a:pPr>
            <a:r>
              <a:rPr lang="lt-LT" dirty="0">
                <a:solidFill>
                  <a:prstClr val="black"/>
                </a:solidFill>
              </a:rPr>
              <a:t>ŠVIETIMO PAGALBOS GAVĖJUI</a:t>
            </a:r>
          </a:p>
          <a:p>
            <a:pPr lvl="0" algn="ctr">
              <a:defRPr/>
            </a:pPr>
            <a:endParaRPr lang="lt-LT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 </a:t>
            </a:r>
            <a:r>
              <a:rPr lang="lt-LT" dirty="0" smtClean="0">
                <a:solidFill>
                  <a:prstClr val="black"/>
                </a:solidFill>
              </a:rPr>
              <a:t>                                                                        </a:t>
            </a:r>
            <a:r>
              <a:rPr lang="lt-LT" u="sng" dirty="0" smtClean="0">
                <a:solidFill>
                  <a:prstClr val="black"/>
                </a:solidFill>
              </a:rPr>
              <a:t>(</a:t>
            </a:r>
            <a:r>
              <a:rPr lang="lt-LT" u="sng" dirty="0">
                <a:solidFill>
                  <a:prstClr val="black"/>
                </a:solidFill>
              </a:rPr>
              <a:t>data)</a:t>
            </a:r>
          </a:p>
          <a:p>
            <a:pPr lvl="0">
              <a:defRPr/>
            </a:pPr>
            <a:endParaRPr lang="lt-LT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                                                                         </a:t>
            </a:r>
            <a:r>
              <a:rPr lang="lt-LT" u="sng" dirty="0" smtClean="0">
                <a:solidFill>
                  <a:prstClr val="black"/>
                </a:solidFill>
              </a:rPr>
              <a:t>(</a:t>
            </a:r>
            <a:r>
              <a:rPr lang="lt-LT" u="sng" dirty="0">
                <a:solidFill>
                  <a:prstClr val="black"/>
                </a:solidFill>
              </a:rPr>
              <a:t>vieta)                                                                       </a:t>
            </a:r>
          </a:p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Bendrieji duomenys</a:t>
            </a:r>
          </a:p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Mokinio vardas, pavardė 	</a:t>
            </a:r>
          </a:p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Gimimo data	</a:t>
            </a:r>
          </a:p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Klasė	</a:t>
            </a:r>
          </a:p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Plano vykdymo termino pradžia	</a:t>
            </a:r>
          </a:p>
          <a:p>
            <a:pPr lvl="0">
              <a:defRPr/>
            </a:pPr>
            <a:r>
              <a:rPr lang="lt-LT" dirty="0">
                <a:solidFill>
                  <a:prstClr val="black"/>
                </a:solidFill>
              </a:rPr>
              <a:t>Koordinatorius	</a:t>
            </a:r>
          </a:p>
        </p:txBody>
      </p:sp>
    </p:spTree>
    <p:extLst>
      <p:ext uri="{BB962C8B-B14F-4D97-AF65-F5344CB8AC3E}">
        <p14:creationId xmlns:p14="http://schemas.microsoft.com/office/powerpoint/2010/main" val="160459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čiakampis 6"/>
          <p:cNvSpPr/>
          <p:nvPr/>
        </p:nvSpPr>
        <p:spPr>
          <a:xfrm>
            <a:off x="1588770" y="-3957637"/>
            <a:ext cx="10481310" cy="103412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  <a:r>
              <a:rPr kumimoji="0" lang="lt-L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                                                                                                                                                              </a:t>
            </a: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dirty="0">
              <a:solidFill>
                <a:prstClr val="black"/>
              </a:solidFill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dirty="0">
              <a:solidFill>
                <a:prstClr val="black"/>
              </a:solidFill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dirty="0">
              <a:solidFill>
                <a:prstClr val="black"/>
              </a:solidFill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dirty="0">
              <a:solidFill>
                <a:prstClr val="black"/>
              </a:solidFill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dirty="0">
              <a:solidFill>
                <a:prstClr val="black"/>
              </a:solidFill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dirty="0">
              <a:solidFill>
                <a:prstClr val="black"/>
              </a:solidFill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lt-LT" dirty="0">
              <a:solidFill>
                <a:prstClr val="black"/>
              </a:solidFill>
              <a:latin typeface="Century Gothic" panose="020B0502020202020204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INDIVIDUALUS </a:t>
            </a: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UGDYMO PLANAS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1. Švietimo pagalbos gavėjo specialiųjų ugdymosi poreikių įvertinimo išvados, pagalbos teikimo tikslas, strategija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Išvada apie specialiųjų ugdymosi poreikių (išskyrus atsirandančius dėl išskirtinių gabumų) grupę (negalią, sutrikimą, mokymosi sunkumus)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Negalia dėl žymaus klausos sutrikimo.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Kalbinė išvada: specifinė kalbos raida dėl klausos sutrikimo.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Išvada apie specialiųjų ugdymosi poreikių (išskyrus atsirandančius dėl išskirtinių gabumų) lygį (nedideli, vidutiniai, dideli, labai dideli)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Išvada </a:t>
            </a: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dėl specialiojo ugdymosi skyrimo (dėl ugdymo programų, metodų pritaikymo, mokymosi strategijų ir priemonių pasirinkimo, Švietimo pagalbos teikimo ir kt.)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t-LT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PPT ir/ar VGK pažymos dėl specialiųjų ugdymosi poreikių pirminio/pakartotinio įvertinimo data ir registracijos numeris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222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Lentelė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6002159"/>
              </p:ext>
            </p:extLst>
          </p:nvPr>
        </p:nvGraphicFramePr>
        <p:xfrm>
          <a:off x="2457450" y="822958"/>
          <a:ext cx="8755380" cy="56121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77690">
                  <a:extLst>
                    <a:ext uri="{9D8B030D-6E8A-4147-A177-3AD203B41FA5}">
                      <a16:colId xmlns:a16="http://schemas.microsoft.com/office/drawing/2014/main" val="1289854059"/>
                    </a:ext>
                  </a:extLst>
                </a:gridCol>
                <a:gridCol w="4377690">
                  <a:extLst>
                    <a:ext uri="{9D8B030D-6E8A-4147-A177-3AD203B41FA5}">
                      <a16:colId xmlns:a16="http://schemas.microsoft.com/office/drawing/2014/main" val="1476267664"/>
                    </a:ext>
                  </a:extLst>
                </a:gridCol>
              </a:tblGrid>
              <a:tr h="25725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Pagalbos tikslas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Įveikti/švelninti esamą sutrikimą.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extLst>
                  <a:ext uri="{0D108BD9-81ED-4DB2-BD59-A6C34878D82A}">
                    <a16:rowId xmlns:a16="http://schemas.microsoft.com/office/drawing/2014/main" val="2920096263"/>
                  </a:ext>
                </a:extLst>
              </a:tr>
              <a:tr h="257252">
                <a:tc rowSpan="10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Švietimo pagalbos </a:t>
                      </a:r>
                      <a:endParaRPr lang="lt-LT" sz="1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(surdopedagogo) teikimo </a:t>
                      </a:r>
                      <a:endParaRPr lang="lt-LT" sz="1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 strategija   </a:t>
                      </a:r>
                      <a:endParaRPr lang="lt-LT" sz="10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(pildoma </a:t>
                      </a:r>
                      <a:r>
                        <a:rPr lang="lt-LT" sz="1000" dirty="0">
                          <a:effectLst/>
                        </a:rPr>
                        <a:t>pagal sutrikimo išvadą</a:t>
                      </a:r>
                      <a:r>
                        <a:rPr lang="lt-LT" sz="1100" dirty="0">
                          <a:effectLst/>
                        </a:rPr>
                        <a:t>)</a:t>
                      </a:r>
                      <a:endParaRPr lang="lt-L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100">
                          <a:effectLst/>
                        </a:rPr>
                        <a:t>□ klausos lavinimas;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extLst>
                  <a:ext uri="{0D108BD9-81ED-4DB2-BD59-A6C34878D82A}">
                    <a16:rowId xmlns:a16="http://schemas.microsoft.com/office/drawing/2014/main" val="3839520319"/>
                  </a:ext>
                </a:extLst>
              </a:tr>
              <a:tr h="257252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100">
                          <a:effectLst/>
                        </a:rPr>
                        <a:t>□  kalbos suvokimo lavinimas: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extLst>
                  <a:ext uri="{0D108BD9-81ED-4DB2-BD59-A6C34878D82A}">
                    <a16:rowId xmlns:a16="http://schemas.microsoft.com/office/drawing/2014/main" val="2020605093"/>
                  </a:ext>
                </a:extLst>
              </a:tr>
              <a:tr h="257252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100">
                          <a:effectLst/>
                        </a:rPr>
                        <a:t>□ artikuliacinio aparato lavinimas;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extLst>
                  <a:ext uri="{0D108BD9-81ED-4DB2-BD59-A6C34878D82A}">
                    <a16:rowId xmlns:a16="http://schemas.microsoft.com/office/drawing/2014/main" val="3774562031"/>
                  </a:ext>
                </a:extLst>
              </a:tr>
              <a:tr h="1259526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100">
                          <a:effectLst/>
                        </a:rPr>
                        <a:t>□  foneminio suvokimo, garsinės analizės ir sintezės, žodyno,</a:t>
                      </a:r>
                      <a:endParaRPr lang="lt-LT" sz="10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kalbos gramatinio taisyklingumo, rišliosios kalbos, skaitymo įgūdžių lavinimas/ugdymas/plėtojimas;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extLst>
                  <a:ext uri="{0D108BD9-81ED-4DB2-BD59-A6C34878D82A}">
                    <a16:rowId xmlns:a16="http://schemas.microsoft.com/office/drawing/2014/main" val="4197358910"/>
                  </a:ext>
                </a:extLst>
              </a:tr>
              <a:tr h="257252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garsų tarimo tikslinimas;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extLst>
                  <a:ext uri="{0D108BD9-81ED-4DB2-BD59-A6C34878D82A}">
                    <a16:rowId xmlns:a16="http://schemas.microsoft.com/office/drawing/2014/main" val="3011125106"/>
                  </a:ext>
                </a:extLst>
              </a:tr>
              <a:tr h="771757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rašomosios kalbos sunkumų (kaip klausos ir sakytinės  kalbos </a:t>
                      </a:r>
                      <a:endParaRPr lang="lt-LT" sz="1000">
                        <a:effectLst/>
                      </a:endParaRPr>
                    </a:p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67640" algn="l"/>
                          <a:tab pos="5725795" algn="l"/>
                        </a:tabLst>
                      </a:pPr>
                      <a:r>
                        <a:rPr lang="lt-LT" sz="1100">
                          <a:effectLst/>
                        </a:rPr>
                        <a:t>sutrikimų pasekmės) įveika;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extLst>
                  <a:ext uri="{0D108BD9-81ED-4DB2-BD59-A6C34878D82A}">
                    <a16:rowId xmlns:a16="http://schemas.microsoft.com/office/drawing/2014/main" val="1666863854"/>
                  </a:ext>
                </a:extLst>
              </a:tr>
              <a:tr h="257252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pažintinių procesų lavinimas;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extLst>
                  <a:ext uri="{0D108BD9-81ED-4DB2-BD59-A6C34878D82A}">
                    <a16:rowId xmlns:a16="http://schemas.microsoft.com/office/drawing/2014/main" val="2220627230"/>
                  </a:ext>
                </a:extLst>
              </a:tr>
              <a:tr h="493823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 stambiosios/smulkiosios motorikos lavinimas;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extLst>
                  <a:ext uri="{0D108BD9-81ED-4DB2-BD59-A6C34878D82A}">
                    <a16:rowId xmlns:a16="http://schemas.microsoft.com/office/drawing/2014/main" val="2367711446"/>
                  </a:ext>
                </a:extLst>
              </a:tr>
              <a:tr h="514504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pagalba įsisavinant mokymo(si) turinį bei medžiagą;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extLst>
                  <a:ext uri="{0D108BD9-81ED-4DB2-BD59-A6C34878D82A}">
                    <a16:rowId xmlns:a16="http://schemas.microsoft.com/office/drawing/2014/main" val="4259177270"/>
                  </a:ext>
                </a:extLst>
              </a:tr>
              <a:tr h="102900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100" dirty="0">
                          <a:effectLst/>
                        </a:rPr>
                        <a:t>□ kita(įrašyti).................................................................................</a:t>
                      </a:r>
                      <a:endParaRPr lang="lt-LT" sz="10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100" dirty="0">
                          <a:effectLst/>
                        </a:rPr>
                        <a:t> </a:t>
                      </a:r>
                      <a:endParaRPr lang="lt-L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362" marR="63362" marT="0" marB="0"/>
                </a:tc>
                <a:extLst>
                  <a:ext uri="{0D108BD9-81ED-4DB2-BD59-A6C34878D82A}">
                    <a16:rowId xmlns:a16="http://schemas.microsoft.com/office/drawing/2014/main" val="300599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215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Lentelė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524554"/>
              </p:ext>
            </p:extLst>
          </p:nvPr>
        </p:nvGraphicFramePr>
        <p:xfrm>
          <a:off x="2148840" y="788668"/>
          <a:ext cx="8218488" cy="56068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09244">
                  <a:extLst>
                    <a:ext uri="{9D8B030D-6E8A-4147-A177-3AD203B41FA5}">
                      <a16:colId xmlns:a16="http://schemas.microsoft.com/office/drawing/2014/main" val="3771174726"/>
                    </a:ext>
                  </a:extLst>
                </a:gridCol>
                <a:gridCol w="4109244">
                  <a:extLst>
                    <a:ext uri="{9D8B030D-6E8A-4147-A177-3AD203B41FA5}">
                      <a16:colId xmlns:a16="http://schemas.microsoft.com/office/drawing/2014/main" val="3392248554"/>
                    </a:ext>
                  </a:extLst>
                </a:gridCol>
              </a:tblGrid>
              <a:tr h="2616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</a:rPr>
                        <a:t>Pagalbos tikslas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Įveikti/švelninti esamą sutrikimą.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64953523"/>
                  </a:ext>
                </a:extLst>
              </a:tr>
              <a:tr h="541793">
                <a:tc rowSpan="1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</a:rPr>
                        <a:t>Švietimo pagalbos (logopedo) teikimo </a:t>
                      </a:r>
                      <a:endParaRPr lang="lt-LT" sz="110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</a:rPr>
                        <a:t> strategija   </a:t>
                      </a:r>
                      <a:endParaRPr lang="lt-LT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</a:rPr>
                        <a:t>(pildoma (</a:t>
                      </a:r>
                      <a:r>
                        <a:rPr lang="lt-LT" sz="1100">
                          <a:effectLst/>
                        </a:rPr>
                        <a:t>pagal kalbėjimo ir kalbos sutrikimo išvadą</a:t>
                      </a:r>
                      <a:r>
                        <a:rPr lang="lt-LT" sz="1200">
                          <a:effectLst/>
                        </a:rPr>
                        <a:t>)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□ foneminio suvokimo/klausos dėmesio lavinimas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04999086"/>
                  </a:ext>
                </a:extLst>
              </a:tr>
              <a:tr h="541793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</a:rPr>
                        <a:t>□ žodžių garsinės analizės ir sintezės/ar pradmenų mokymas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5412036"/>
                  </a:ext>
                </a:extLst>
              </a:tr>
              <a:tr h="26180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□ artikuliacinio aparato lavinimas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4904184"/>
                  </a:ext>
                </a:extLst>
              </a:tr>
              <a:tr h="541793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□ stambiosios/ smulkiosios motorikos lavinimas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4820963"/>
                  </a:ext>
                </a:extLst>
              </a:tr>
              <a:tr h="26180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□ kalbinio kvėpavimo mokymas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3035795"/>
                  </a:ext>
                </a:extLst>
              </a:tr>
              <a:tr h="26180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□ taisyklingos tarties mokymas(įrašyti)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2798852"/>
                  </a:ext>
                </a:extLst>
              </a:tr>
              <a:tr h="26180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 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4312479"/>
                  </a:ext>
                </a:extLst>
              </a:tr>
              <a:tr h="26180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 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94986541"/>
                  </a:ext>
                </a:extLst>
              </a:tr>
              <a:tr h="26180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□ žodyno aktyvinimas, plėtotė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43027264"/>
                  </a:ext>
                </a:extLst>
              </a:tr>
              <a:tr h="541793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□ kalbos gramatinio taisyklingumo mokymas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8808620"/>
                  </a:ext>
                </a:extLst>
              </a:tr>
              <a:tr h="26180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□ rišliosios kalbos plėtojimas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41102257"/>
                  </a:ext>
                </a:extLst>
              </a:tr>
              <a:tr h="821776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□ rašomosios kalbos sunkumų (kaip sakytinės  kalbos </a:t>
                      </a:r>
                      <a:endParaRPr lang="lt-LT" sz="110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sutrikimų pasekmės) įveika (įrašyti)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0414934"/>
                  </a:ext>
                </a:extLst>
              </a:tr>
              <a:tr h="26180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343150" algn="l"/>
                        </a:tabLst>
                      </a:pPr>
                      <a:r>
                        <a:rPr lang="lt-LT" sz="1200">
                          <a:effectLst/>
                        </a:rPr>
                        <a:t> 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36981051"/>
                  </a:ext>
                </a:extLst>
              </a:tr>
              <a:tr h="261809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200" dirty="0">
                          <a:effectLst/>
                        </a:rPr>
                        <a:t>□ kita(įrašyti)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2597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085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Lentelė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100425"/>
              </p:ext>
            </p:extLst>
          </p:nvPr>
        </p:nvGraphicFramePr>
        <p:xfrm>
          <a:off x="2183130" y="765811"/>
          <a:ext cx="7888313" cy="59204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15355">
                  <a:extLst>
                    <a:ext uri="{9D8B030D-6E8A-4147-A177-3AD203B41FA5}">
                      <a16:colId xmlns:a16="http://schemas.microsoft.com/office/drawing/2014/main" val="480868808"/>
                    </a:ext>
                  </a:extLst>
                </a:gridCol>
                <a:gridCol w="1640781">
                  <a:extLst>
                    <a:ext uri="{9D8B030D-6E8A-4147-A177-3AD203B41FA5}">
                      <a16:colId xmlns:a16="http://schemas.microsoft.com/office/drawing/2014/main" val="3010811551"/>
                    </a:ext>
                  </a:extLst>
                </a:gridCol>
                <a:gridCol w="1203289">
                  <a:extLst>
                    <a:ext uri="{9D8B030D-6E8A-4147-A177-3AD203B41FA5}">
                      <a16:colId xmlns:a16="http://schemas.microsoft.com/office/drawing/2014/main" val="2910036320"/>
                    </a:ext>
                  </a:extLst>
                </a:gridCol>
                <a:gridCol w="1094852">
                  <a:extLst>
                    <a:ext uri="{9D8B030D-6E8A-4147-A177-3AD203B41FA5}">
                      <a16:colId xmlns:a16="http://schemas.microsoft.com/office/drawing/2014/main" val="986513625"/>
                    </a:ext>
                  </a:extLst>
                </a:gridCol>
                <a:gridCol w="2334036">
                  <a:extLst>
                    <a:ext uri="{9D8B030D-6E8A-4147-A177-3AD203B41FA5}">
                      <a16:colId xmlns:a16="http://schemas.microsoft.com/office/drawing/2014/main" val="3855726825"/>
                    </a:ext>
                  </a:extLst>
                </a:gridCol>
              </a:tblGrid>
              <a:tr h="225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Švietimo pagalbos organizavimas 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Rekomendacijos tėvams </a:t>
                      </a:r>
                      <a:r>
                        <a:rPr lang="en-US" sz="1000">
                          <a:effectLst/>
                        </a:rPr>
                        <a:t>(glob</a:t>
                      </a:r>
                      <a:r>
                        <a:rPr lang="lt-LT" sz="1000">
                          <a:effectLst/>
                        </a:rPr>
                        <a:t>ėjams, rūpintojams</a:t>
                      </a:r>
                      <a:r>
                        <a:rPr lang="en-US" sz="1000">
                          <a:effectLst/>
                        </a:rPr>
                        <a:t>) įstaigoje neturint galimybės teikti rekomenduotą švietimo pagalbą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extLst>
                  <a:ext uri="{0D108BD9-81ED-4DB2-BD59-A6C34878D82A}">
                    <a16:rowId xmlns:a16="http://schemas.microsoft.com/office/drawing/2014/main" val="1753621453"/>
                  </a:ext>
                </a:extLst>
              </a:tr>
              <a:tr h="12327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PPT ar VGK rekomenduota specialistų pagalba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</a:rPr>
                        <a:t>Pagal įstaigos galimybes teikiama specialistų pagalba </a:t>
                      </a:r>
                      <a:endParaRPr lang="lt-L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Intensyvumas </a:t>
                      </a:r>
                      <a:r>
                        <a:rPr lang="lt-LT" sz="800">
                          <a:effectLst/>
                        </a:rPr>
                        <a:t>(kartai per savaitę)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Forma</a:t>
                      </a:r>
                      <a:endParaRPr lang="lt-LT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I(individualios)</a:t>
                      </a:r>
                      <a:endParaRPr lang="lt-LT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 P ( pogrupinės)</a:t>
                      </a:r>
                      <a:endParaRPr lang="lt-LT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 G ( grupinės)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632731"/>
                  </a:ext>
                </a:extLst>
              </a:tr>
              <a:tr h="2461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Logopedo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Logopedo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 rowSpan="8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ugdyti vaiką mokykloje, skirtoje specialiųjų ugdymosi poreikių mokiniams ar bendrojo ugdymo mokyklos specialiojoje klasėje;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PPT specialistų k-jos;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□specialistų pagalba    konsultacijų poliklinikoje, kt.įstaigose;</a:t>
                      </a:r>
                      <a:endParaRPr lang="lt-LT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extLst>
                  <a:ext uri="{0D108BD9-81ED-4DB2-BD59-A6C34878D82A}">
                    <a16:rowId xmlns:a16="http://schemas.microsoft.com/office/drawing/2014/main" val="2648616017"/>
                  </a:ext>
                </a:extLst>
              </a:tr>
              <a:tr h="10782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Specialiojo pedagogo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Specialiojo pedagogo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□Lietuvių k...........</a:t>
                      </a:r>
                      <a:endParaRPr lang="lt-LT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□Matematika..........</a:t>
                      </a:r>
                      <a:endParaRPr lang="lt-LT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□Kita....................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 .........................</a:t>
                      </a:r>
                      <a:endParaRPr lang="lt-LT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..........................</a:t>
                      </a:r>
                      <a:endParaRPr lang="lt-LT" sz="10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..........................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689525"/>
                  </a:ext>
                </a:extLst>
              </a:tr>
              <a:tr h="2461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Psichologo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Psichologo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137524"/>
                  </a:ext>
                </a:extLst>
              </a:tr>
              <a:tr h="492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Socialinio pedagogo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Socialinio pedagogo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438959"/>
                  </a:ext>
                </a:extLst>
              </a:tr>
              <a:tr h="492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Mokytojo padėjėjo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Mokytojo padėjėjo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812698"/>
                  </a:ext>
                </a:extLst>
              </a:tr>
              <a:tr h="738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Judesio korekcijos pedagogo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100">
                          <a:effectLst/>
                        </a:rPr>
                        <a:t>□ Judesio korekcijos pedagogo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281750"/>
                  </a:ext>
                </a:extLst>
              </a:tr>
              <a:tr h="6663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□ Surdopedagogo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□ Surdopedagogo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33126"/>
                  </a:ext>
                </a:extLst>
              </a:tr>
              <a:tr h="5017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□ Kita (įrašyti)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□ Kita (įrašyti)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>
                          <a:effectLst/>
                        </a:rPr>
                        <a:t> </a:t>
                      </a:r>
                      <a:endParaRPr lang="lt-LT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000" dirty="0">
                          <a:effectLst/>
                        </a:rPr>
                        <a:t> </a:t>
                      </a:r>
                      <a:endParaRPr lang="lt-LT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953" marR="61953" marT="0" marB="0"/>
                </a:tc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818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84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Lentelė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5988674"/>
              </p:ext>
            </p:extLst>
          </p:nvPr>
        </p:nvGraphicFramePr>
        <p:xfrm>
          <a:off x="1840230" y="320042"/>
          <a:ext cx="9498330" cy="61264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7425">
                  <a:extLst>
                    <a:ext uri="{9D8B030D-6E8A-4147-A177-3AD203B41FA5}">
                      <a16:colId xmlns:a16="http://schemas.microsoft.com/office/drawing/2014/main" val="911733742"/>
                    </a:ext>
                  </a:extLst>
                </a:gridCol>
                <a:gridCol w="7230905">
                  <a:extLst>
                    <a:ext uri="{9D8B030D-6E8A-4147-A177-3AD203B41FA5}">
                      <a16:colId xmlns:a16="http://schemas.microsoft.com/office/drawing/2014/main" val="3117418010"/>
                    </a:ext>
                  </a:extLst>
                </a:gridCol>
              </a:tblGrid>
              <a:tr h="13506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Švietimo pagalbos teikimo šeimai formos ir būdai</a:t>
                      </a:r>
                      <a:endParaRPr lang="lt-L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6" marR="442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konsultavimas; 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užduočių, priemonių, ugdomųjų/lavinamųjų veiklų rekomendavimas;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informavimas apie pasiekimus;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nukreipimas  specialistų k-joms (įrašyti)........................................................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□kita(įrašyti) .....................................................................................................</a:t>
                      </a:r>
                      <a:endParaRPr lang="lt-L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6" marR="44296" marT="0" marB="0"/>
                </a:tc>
                <a:extLst>
                  <a:ext uri="{0D108BD9-81ED-4DB2-BD59-A6C34878D82A}">
                    <a16:rowId xmlns:a16="http://schemas.microsoft.com/office/drawing/2014/main" val="260868984"/>
                  </a:ext>
                </a:extLst>
              </a:tr>
              <a:tr h="642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Tėvų (globėjų, rūpintojų) lūkesčiai</a:t>
                      </a:r>
                      <a:endParaRPr lang="lt-L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6" marR="442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 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 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 </a:t>
                      </a:r>
                      <a:endParaRPr lang="lt-L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6" marR="44296" marT="0" marB="0"/>
                </a:tc>
                <a:extLst>
                  <a:ext uri="{0D108BD9-81ED-4DB2-BD59-A6C34878D82A}">
                    <a16:rowId xmlns:a16="http://schemas.microsoft.com/office/drawing/2014/main" val="419225917"/>
                  </a:ext>
                </a:extLst>
              </a:tr>
              <a:tr h="21020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Tėvų (globėjų, rūpintojų) pagalba ir įsipareigojimai</a:t>
                      </a:r>
                      <a:endParaRPr lang="lt-L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6" marR="4429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pateikti tikslią informaciją apie vaiko sveikatą, raidos ypatumus ir problemas;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užtikrinti vaiko specialiųjų pratybų/pamokų lankomumą;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</a:t>
                      </a:r>
                      <a:r>
                        <a:rPr lang="fi-FI" sz="800" dirty="0" err="1">
                          <a:effectLst/>
                        </a:rPr>
                        <a:t>sutikti</a:t>
                      </a:r>
                      <a:r>
                        <a:rPr lang="fi-FI" sz="800" dirty="0">
                          <a:effectLst/>
                        </a:rPr>
                        <a:t>, </a:t>
                      </a:r>
                      <a:r>
                        <a:rPr lang="fi-FI" sz="800" dirty="0" err="1">
                          <a:effectLst/>
                        </a:rPr>
                        <a:t>kad</a:t>
                      </a:r>
                      <a:r>
                        <a:rPr lang="fi-FI" sz="800" dirty="0">
                          <a:effectLst/>
                        </a:rPr>
                        <a:t> </a:t>
                      </a:r>
                      <a:r>
                        <a:rPr lang="fi-FI" sz="800" dirty="0" err="1">
                          <a:effectLst/>
                        </a:rPr>
                        <a:t>vaikas</a:t>
                      </a:r>
                      <a:r>
                        <a:rPr lang="fi-FI" sz="800" dirty="0">
                          <a:effectLst/>
                        </a:rPr>
                        <a:t> </a:t>
                      </a:r>
                      <a:r>
                        <a:rPr lang="fi-FI" sz="800" dirty="0" err="1">
                          <a:effectLst/>
                        </a:rPr>
                        <a:t>būtų</a:t>
                      </a:r>
                      <a:r>
                        <a:rPr lang="fi-FI" sz="800" dirty="0">
                          <a:effectLst/>
                        </a:rPr>
                        <a:t> </a:t>
                      </a:r>
                      <a:r>
                        <a:rPr lang="fi-FI" sz="800" dirty="0" err="1">
                          <a:effectLst/>
                        </a:rPr>
                        <a:t>tiriamas</a:t>
                      </a:r>
                      <a:r>
                        <a:rPr lang="fi-FI" sz="800" dirty="0">
                          <a:effectLst/>
                        </a:rPr>
                        <a:t> </a:t>
                      </a:r>
                      <a:r>
                        <a:rPr lang="fi-FI" sz="800" dirty="0" err="1">
                          <a:effectLst/>
                        </a:rPr>
                        <a:t>ir</a:t>
                      </a:r>
                      <a:r>
                        <a:rPr lang="fi-FI" sz="800" dirty="0">
                          <a:effectLst/>
                        </a:rPr>
                        <a:t> </a:t>
                      </a:r>
                      <a:r>
                        <a:rPr lang="fi-FI" sz="800" dirty="0" err="1">
                          <a:effectLst/>
                        </a:rPr>
                        <a:t>ugdomas</a:t>
                      </a:r>
                      <a:r>
                        <a:rPr lang="fi-FI" sz="800" dirty="0">
                          <a:effectLst/>
                        </a:rPr>
                        <a:t> </a:t>
                      </a:r>
                      <a:r>
                        <a:rPr lang="fi-FI" sz="800" dirty="0" err="1">
                          <a:effectLst/>
                        </a:rPr>
                        <a:t>ugdymo</a:t>
                      </a:r>
                      <a:r>
                        <a:rPr lang="fi-FI" sz="800" dirty="0">
                          <a:effectLst/>
                        </a:rPr>
                        <a:t> </a:t>
                      </a:r>
                      <a:r>
                        <a:rPr lang="fi-FI" sz="800" dirty="0" err="1">
                          <a:effectLst/>
                        </a:rPr>
                        <a:t>įstaigos</a:t>
                      </a:r>
                      <a:r>
                        <a:rPr lang="fi-FI" sz="800" dirty="0">
                          <a:effectLst/>
                        </a:rPr>
                        <a:t> </a:t>
                      </a:r>
                      <a:r>
                        <a:rPr lang="fi-FI" sz="800" dirty="0" err="1">
                          <a:effectLst/>
                        </a:rPr>
                        <a:t>specialistų</a:t>
                      </a:r>
                      <a:r>
                        <a:rPr lang="fi-FI" sz="800" dirty="0">
                          <a:effectLst/>
                        </a:rPr>
                        <a:t> </a:t>
                      </a:r>
                      <a:r>
                        <a:rPr lang="fi-FI" sz="800" dirty="0" err="1">
                          <a:effectLst/>
                        </a:rPr>
                        <a:t>ir</a:t>
                      </a:r>
                      <a:r>
                        <a:rPr lang="fi-FI" sz="800" dirty="0">
                          <a:effectLst/>
                        </a:rPr>
                        <a:t> </a:t>
                      </a:r>
                      <a:r>
                        <a:rPr lang="fi-FI" sz="800" dirty="0" err="1">
                          <a:effectLst/>
                        </a:rPr>
                        <a:t>prireikus</a:t>
                      </a:r>
                      <a:r>
                        <a:rPr lang="fi-FI" sz="800" dirty="0">
                          <a:effectLst/>
                        </a:rPr>
                        <a:t> </a:t>
                      </a:r>
                      <a:r>
                        <a:rPr lang="fi-FI" sz="800" dirty="0" err="1">
                          <a:effectLst/>
                        </a:rPr>
                        <a:t>nukreipiamas</a:t>
                      </a:r>
                      <a:r>
                        <a:rPr lang="fi-FI" sz="800" dirty="0">
                          <a:effectLst/>
                        </a:rPr>
                        <a:t> į</a:t>
                      </a:r>
                      <a:r>
                        <a:rPr lang="lt-LT" sz="800" dirty="0">
                          <a:effectLst/>
                        </a:rPr>
                        <a:t> Pedagoginę - psichologinę tarnybą;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□sprendžiant vaiko ugdymo(</a:t>
                      </a:r>
                      <a:r>
                        <a:rPr lang="lt-LT" sz="800" dirty="0" err="1">
                          <a:effectLst/>
                        </a:rPr>
                        <a:t>si</a:t>
                      </a:r>
                      <a:r>
                        <a:rPr lang="lt-LT" sz="800" dirty="0">
                          <a:effectLst/>
                        </a:rPr>
                        <a:t>) klausimus bendradarbiauti su įstaigos administracija, ugdančiais pedagogais, švietimo pagalbos bei sveikatos priežiūros specialistais, VGK nariais;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geranoriškai padėti spręsti iškilusias vaiko ugdymo(</a:t>
                      </a:r>
                      <a:r>
                        <a:rPr lang="lt-LT" sz="800" dirty="0" err="1">
                          <a:effectLst/>
                        </a:rPr>
                        <a:t>si</a:t>
                      </a:r>
                      <a:r>
                        <a:rPr lang="lt-LT" sz="800" dirty="0">
                          <a:effectLst/>
                        </a:rPr>
                        <a:t>), elgesio problemas;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dalyvauti specialisto organizuojamuose individualiuose pokalbiuose apie vaiką;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nuolat domėtis vaiko ugdymo(</a:t>
                      </a:r>
                      <a:r>
                        <a:rPr lang="lt-LT" sz="800" dirty="0" err="1">
                          <a:effectLst/>
                        </a:rPr>
                        <a:t>si</a:t>
                      </a:r>
                      <a:r>
                        <a:rPr lang="lt-LT" sz="800" dirty="0">
                          <a:effectLst/>
                        </a:rPr>
                        <a:t>) pasiekimais;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kita (įrašyti).......................................................................................................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.............................................................................................................................</a:t>
                      </a:r>
                      <a:endParaRPr lang="lt-LT" sz="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6" marR="44296" marT="0" marB="0"/>
                </a:tc>
                <a:extLst>
                  <a:ext uri="{0D108BD9-81ED-4DB2-BD59-A6C34878D82A}">
                    <a16:rowId xmlns:a16="http://schemas.microsoft.com/office/drawing/2014/main" val="2838693007"/>
                  </a:ext>
                </a:extLst>
              </a:tr>
              <a:tr h="20316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>
                          <a:effectLst/>
                        </a:rPr>
                        <a:t>Švietimo pagalbos teikimo pedagogui formos ir būdai</a:t>
                      </a:r>
                      <a:endParaRPr lang="lt-LT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6" marR="442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konsultavimas; 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pagalba individualizuojant ir diferencijuojant ugdymo(</a:t>
                      </a:r>
                      <a:r>
                        <a:rPr lang="lt-LT" sz="800" dirty="0" err="1">
                          <a:effectLst/>
                        </a:rPr>
                        <a:t>si</a:t>
                      </a:r>
                      <a:r>
                        <a:rPr lang="lt-LT" sz="800" dirty="0">
                          <a:effectLst/>
                        </a:rPr>
                        <a:t>) turinį, metodus ir būdus, medžiagą ir kt.;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konsultavimas pritaikant/ individualizuojant Bendrojo ugdymo programą;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 informavimas apie pasiekimus;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</a:t>
                      </a:r>
                      <a:r>
                        <a:rPr lang="lt-LT" sz="800" dirty="0" err="1">
                          <a:effectLst/>
                        </a:rPr>
                        <a:t>nukreipimasį</a:t>
                      </a:r>
                      <a:r>
                        <a:rPr lang="lt-LT" sz="800" dirty="0">
                          <a:effectLst/>
                        </a:rPr>
                        <a:t> reikiamas institucijas, specialistus</a:t>
                      </a:r>
                      <a:r>
                        <a:rPr lang="lt-LT" sz="700" dirty="0">
                          <a:effectLst/>
                        </a:rPr>
                        <a:t>(įrašyti)</a:t>
                      </a:r>
                      <a:r>
                        <a:rPr lang="lt-LT" sz="800" dirty="0">
                          <a:effectLst/>
                        </a:rPr>
                        <a:t>..........................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□kita(įrašyti).......................................................................................................</a:t>
                      </a:r>
                      <a:endParaRPr lang="lt-LT" sz="7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</a:rPr>
                        <a:t>...........................................................................................................................</a:t>
                      </a:r>
                      <a:endParaRPr lang="lt-LT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296" marR="44296" marT="0" marB="0"/>
                </a:tc>
                <a:extLst>
                  <a:ext uri="{0D108BD9-81ED-4DB2-BD59-A6C34878D82A}">
                    <a16:rowId xmlns:a16="http://schemas.microsoft.com/office/drawing/2014/main" val="1963962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06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DĖKOJAME</a:t>
            </a:r>
            <a:endParaRPr lang="lt-LT" dirty="0"/>
          </a:p>
        </p:txBody>
      </p:sp>
      <p:pic>
        <p:nvPicPr>
          <p:cNvPr id="1026" name="Picture 2" descr="House of Hampton Small Tower of Stones on the Beach Wall Sticker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81420">
            <a:off x="5475400" y="2065868"/>
            <a:ext cx="5653241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49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Šnabždesys">
  <a:themeElements>
    <a:clrScheme name="Šnabždesys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Šnabždesy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Šnabždesy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215</TotalTime>
  <Words>727</Words>
  <Application>Microsoft Office PowerPoint</Application>
  <PresentationFormat>Plačiaekranė</PresentationFormat>
  <Paragraphs>175</Paragraphs>
  <Slides>8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8</vt:i4>
      </vt:variant>
    </vt:vector>
  </HeadingPairs>
  <TitlesOfParts>
    <vt:vector size="14" baseType="lpstr">
      <vt:lpstr>Arial</vt:lpstr>
      <vt:lpstr>Calibri</vt:lpstr>
      <vt:lpstr>Century Gothic</vt:lpstr>
      <vt:lpstr>Times New Roman</vt:lpstr>
      <vt:lpstr>Wingdings 3</vt:lpstr>
      <vt:lpstr>Šnabždesys</vt:lpstr>
      <vt:lpstr>„KOMANDINIS DARBAS RENGIANT INDIVIDUALŲ UGDYMO PLANĄ KLAUSOS NEGALIĄ TURINČIAM MOKINIUI“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DĖKOJAME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„NUOTOLINIO MOKYMO(SI) PATIRTYS SPECIALIOJO PEDAGOGO DARBE“</dc:title>
  <dc:creator>Spec</dc:creator>
  <cp:lastModifiedBy>Vartotojas</cp:lastModifiedBy>
  <cp:revision>24</cp:revision>
  <dcterms:created xsi:type="dcterms:W3CDTF">2020-04-26T13:51:39Z</dcterms:created>
  <dcterms:modified xsi:type="dcterms:W3CDTF">2022-04-12T11:19:52Z</dcterms:modified>
</cp:coreProperties>
</file>