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7" r:id="rId5"/>
    <p:sldId id="278" r:id="rId6"/>
    <p:sldId id="279" r:id="rId7"/>
    <p:sldId id="280" r:id="rId8"/>
    <p:sldId id="281" r:id="rId9"/>
    <p:sldId id="282" r:id="rId10"/>
    <p:sldId id="284" r:id="rId11"/>
    <p:sldId id="285" r:id="rId12"/>
    <p:sldId id="286" r:id="rId13"/>
    <p:sldId id="287" r:id="rId14"/>
    <p:sldId id="288" r:id="rId15"/>
    <p:sldId id="289" r:id="rId16"/>
    <p:sldId id="290" r:id="rId17"/>
    <p:sldId id="292" r:id="rId18"/>
    <p:sldId id="291" r:id="rId19"/>
    <p:sldId id="257" r:id="rId20"/>
    <p:sldId id="258" r:id="rId21"/>
    <p:sldId id="259" r:id="rId22"/>
    <p:sldId id="260" r:id="rId23"/>
    <p:sldId id="269" r:id="rId24"/>
    <p:sldId id="261" r:id="rId25"/>
    <p:sldId id="268" r:id="rId26"/>
    <p:sldId id="262" r:id="rId27"/>
    <p:sldId id="263" r:id="rId28"/>
    <p:sldId id="264" r:id="rId29"/>
    <p:sldId id="265" r:id="rId30"/>
    <p:sldId id="266" r:id="rId31"/>
    <p:sldId id="267" r:id="rId3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lt-LT"/>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Spustelėkite norėdami redaguoti šablono paantraštės stilių</a:t>
            </a:r>
            <a:endParaRPr lang="lt-LT"/>
          </a:p>
        </p:txBody>
      </p:sp>
      <p:sp>
        <p:nvSpPr>
          <p:cNvPr id="4" name="Datos vietos rezervavimo ženklas 3"/>
          <p:cNvSpPr>
            <a:spLocks noGrp="1"/>
          </p:cNvSpPr>
          <p:nvPr>
            <p:ph type="dt" sz="half" idx="10"/>
          </p:nvPr>
        </p:nvSpPr>
        <p:spPr/>
        <p:txBody>
          <a:body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3381148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2454869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Redaguoti šablono teksto stilius</a:t>
            </a:r>
          </a:p>
        </p:txBody>
      </p:sp>
      <p:sp>
        <p:nvSpPr>
          <p:cNvPr id="4" name="Datos vietos rezervavimo ženklas 3"/>
          <p:cNvSpPr>
            <a:spLocks noGrp="1"/>
          </p:cNvSpPr>
          <p:nvPr>
            <p:ph type="dt" sz="half" idx="10"/>
          </p:nvPr>
        </p:nvSpPr>
        <p:spPr/>
        <p:txBody>
          <a:body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4181281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Datos vietos rezervavimo ženklas 4"/>
          <p:cNvSpPr>
            <a:spLocks noGrp="1"/>
          </p:cNvSpPr>
          <p:nvPr>
            <p:ph type="dt" sz="half" idx="10"/>
          </p:nvPr>
        </p:nvSpPr>
        <p:spPr/>
        <p:txBody>
          <a:bodyPr/>
          <a:lstStyle/>
          <a:p>
            <a:fld id="{023D24BF-FAF2-429B-8ACC-F1A502C7A6F7}" type="datetimeFigureOut">
              <a:rPr lang="lt-LT" smtClean="0"/>
              <a:t>2022-05-16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330840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7" name="Datos vietos rezervavimo ženklas 6"/>
          <p:cNvSpPr>
            <a:spLocks noGrp="1"/>
          </p:cNvSpPr>
          <p:nvPr>
            <p:ph type="dt" sz="half" idx="10"/>
          </p:nvPr>
        </p:nvSpPr>
        <p:spPr/>
        <p:txBody>
          <a:bodyPr/>
          <a:lstStyle/>
          <a:p>
            <a:fld id="{023D24BF-FAF2-429B-8ACC-F1A502C7A6F7}" type="datetimeFigureOut">
              <a:rPr lang="lt-LT" smtClean="0"/>
              <a:t>2022-05-16</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60490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023D24BF-FAF2-429B-8ACC-F1A502C7A6F7}" type="datetimeFigureOut">
              <a:rPr lang="lt-LT" smtClean="0"/>
              <a:t>2022-05-16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1044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023D24BF-FAF2-429B-8ACC-F1A502C7A6F7}" type="datetimeFigureOut">
              <a:rPr lang="lt-LT" smtClean="0"/>
              <a:t>2022-05-16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3863524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023D24BF-FAF2-429B-8ACC-F1A502C7A6F7}" type="datetimeFigureOut">
              <a:rPr lang="lt-LT" smtClean="0"/>
              <a:t>2022-05-16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24470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Redaguoti šablono teksto stilius</a:t>
            </a:r>
          </a:p>
        </p:txBody>
      </p:sp>
      <p:sp>
        <p:nvSpPr>
          <p:cNvPr id="5" name="Datos vietos rezervavimo ženklas 4"/>
          <p:cNvSpPr>
            <a:spLocks noGrp="1"/>
          </p:cNvSpPr>
          <p:nvPr>
            <p:ph type="dt" sz="half" idx="10"/>
          </p:nvPr>
        </p:nvSpPr>
        <p:spPr/>
        <p:txBody>
          <a:bodyPr/>
          <a:lstStyle/>
          <a:p>
            <a:fld id="{023D24BF-FAF2-429B-8ACC-F1A502C7A6F7}" type="datetimeFigureOut">
              <a:rPr lang="lt-LT" smtClean="0"/>
              <a:t>2022-05-16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130071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2264362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10"/>
          </p:nvPr>
        </p:nvSpPr>
        <p:spPr/>
        <p:txBody>
          <a:body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FD2A6926-7770-48CB-B2D8-882D8388E25A}" type="slidenum">
              <a:rPr lang="lt-LT" smtClean="0"/>
              <a:t>‹#›</a:t>
            </a:fld>
            <a:endParaRPr lang="lt-LT"/>
          </a:p>
        </p:txBody>
      </p:sp>
    </p:spTree>
    <p:extLst>
      <p:ext uri="{BB962C8B-B14F-4D97-AF65-F5344CB8AC3E}">
        <p14:creationId xmlns:p14="http://schemas.microsoft.com/office/powerpoint/2010/main" val="324066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lt-LT"/>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3D24BF-FAF2-429B-8ACC-F1A502C7A6F7}" type="datetimeFigureOut">
              <a:rPr lang="lt-LT" smtClean="0"/>
              <a:t>2022-05-16</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2A6926-7770-48CB-B2D8-882D8388E25A}" type="slidenum">
              <a:rPr lang="lt-LT" smtClean="0"/>
              <a:t>‹#›</a:t>
            </a:fld>
            <a:endParaRPr lang="lt-LT"/>
          </a:p>
        </p:txBody>
      </p:sp>
    </p:spTree>
    <p:extLst>
      <p:ext uri="{BB962C8B-B14F-4D97-AF65-F5344CB8AC3E}">
        <p14:creationId xmlns:p14="http://schemas.microsoft.com/office/powerpoint/2010/main" val="384102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normAutofit/>
          </a:bodyPr>
          <a:lstStyle/>
          <a:p>
            <a:r>
              <a:rPr lang="lt-LT" sz="3200" dirty="0" smtClean="0">
                <a:latin typeface="Times New Roman" panose="02020603050405020304" pitchFamily="18" charset="0"/>
                <a:cs typeface="Times New Roman" panose="02020603050405020304" pitchFamily="18" charset="0"/>
              </a:rPr>
              <a:t>Individualaus </a:t>
            </a:r>
            <a:r>
              <a:rPr lang="lt-LT" sz="3200" dirty="0">
                <a:latin typeface="Times New Roman" panose="02020603050405020304" pitchFamily="18" charset="0"/>
                <a:cs typeface="Times New Roman" panose="02020603050405020304" pitchFamily="18" charset="0"/>
              </a:rPr>
              <a:t>ugdymo plano rengimo teisiniai aspektai.  Tėvų </a:t>
            </a:r>
            <a:r>
              <a:rPr lang="lt-LT" sz="3200" dirty="0" smtClean="0">
                <a:latin typeface="Times New Roman" panose="02020603050405020304" pitchFamily="18" charset="0"/>
                <a:cs typeface="Times New Roman" panose="02020603050405020304" pitchFamily="18" charset="0"/>
              </a:rPr>
              <a:t>patirtis.</a:t>
            </a:r>
            <a:r>
              <a:rPr lang="lt-LT" sz="3200" dirty="0">
                <a:latin typeface="Times New Roman" panose="02020603050405020304" pitchFamily="18" charset="0"/>
                <a:cs typeface="Times New Roman" panose="02020603050405020304" pitchFamily="18" charset="0"/>
              </a:rPr>
              <a:t/>
            </a:r>
            <a:br>
              <a:rPr lang="lt-LT" sz="3200" dirty="0">
                <a:latin typeface="Times New Roman" panose="02020603050405020304" pitchFamily="18" charset="0"/>
                <a:cs typeface="Times New Roman" panose="02020603050405020304" pitchFamily="18" charset="0"/>
              </a:rPr>
            </a:br>
            <a:endParaRPr lang="lt-LT" sz="3200" dirty="0">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idx="1"/>
          </p:nvPr>
        </p:nvSpPr>
        <p:spPr>
          <a:xfrm>
            <a:off x="1368879" y="3501799"/>
            <a:ext cx="9144000" cy="1655762"/>
          </a:xfrm>
        </p:spPr>
        <p:txBody>
          <a:bodyPr>
            <a:normAutofit/>
          </a:bodyPr>
          <a:lstStyle/>
          <a:p>
            <a:r>
              <a:rPr lang="lt-LT" dirty="0" smtClean="0">
                <a:latin typeface="Times New Roman" panose="02020603050405020304" pitchFamily="18" charset="0"/>
                <a:cs typeface="Times New Roman" panose="02020603050405020304" pitchFamily="18" charset="0"/>
              </a:rPr>
              <a:t>Diana Balčiūnienė, Panevėžio pedagoginės-psichologinės tarnybos specialioji pedagogė, logopedė</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8436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2800" dirty="0" smtClean="0">
                <a:latin typeface="Times New Roman" panose="02020603050405020304" pitchFamily="18" charset="0"/>
                <a:cs typeface="Times New Roman" panose="02020603050405020304" pitchFamily="18" charset="0"/>
              </a:rPr>
              <a:t>INDIVIDUALAUS </a:t>
            </a:r>
            <a:r>
              <a:rPr lang="lt-LT" sz="2800" dirty="0">
                <a:latin typeface="Times New Roman" panose="02020603050405020304" pitchFamily="18" charset="0"/>
                <a:cs typeface="Times New Roman" panose="02020603050405020304" pitchFamily="18" charset="0"/>
              </a:rPr>
              <a:t>UGDYMO PLANO </a:t>
            </a:r>
            <a:r>
              <a:rPr lang="lt-LT" sz="2800" dirty="0" smtClean="0">
                <a:latin typeface="Times New Roman" panose="02020603050405020304" pitchFamily="18" charset="0"/>
                <a:cs typeface="Times New Roman" panose="02020603050405020304" pitchFamily="18" charset="0"/>
              </a:rPr>
              <a:t>RENGIMAS </a:t>
            </a:r>
            <a:br>
              <a:rPr lang="lt-LT" sz="2800" dirty="0" smtClean="0">
                <a:latin typeface="Times New Roman" panose="02020603050405020304" pitchFamily="18" charset="0"/>
                <a:cs typeface="Times New Roman" panose="02020603050405020304" pitchFamily="18" charset="0"/>
              </a:rPr>
            </a:br>
            <a:r>
              <a:rPr lang="lt-LT" sz="2800" dirty="0" smtClean="0">
                <a:latin typeface="Times New Roman" panose="02020603050405020304" pitchFamily="18" charset="0"/>
                <a:cs typeface="Times New Roman" panose="02020603050405020304" pitchFamily="18" charset="0"/>
              </a:rPr>
              <a:t>(2021-2022, 2022-2023 Bendrieji ugdymo planai)</a:t>
            </a:r>
            <a:endParaRPr lang="lt-LT" sz="2800"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rPr>
              <a:t>134. Mokykla </a:t>
            </a:r>
            <a:r>
              <a:rPr lang="lt-LT" b="1" dirty="0">
                <a:latin typeface="Times New Roman" panose="02020603050405020304" pitchFamily="18" charset="0"/>
                <a:cs typeface="Times New Roman" panose="02020603050405020304" pitchFamily="18" charset="0"/>
              </a:rPr>
              <a:t>kiekvienam</a:t>
            </a:r>
            <a:r>
              <a:rPr lang="lt-LT" dirty="0">
                <a:latin typeface="Times New Roman" panose="02020603050405020304" pitchFamily="18" charset="0"/>
                <a:cs typeface="Times New Roman" panose="02020603050405020304" pitchFamily="18" charset="0"/>
              </a:rPr>
              <a:t> mokiniui, turinčiam specialiųjų ugdymosi poreikių, rengia </a:t>
            </a:r>
            <a:r>
              <a:rPr lang="lt-LT" b="1" dirty="0">
                <a:latin typeface="Times New Roman" panose="02020603050405020304" pitchFamily="18" charset="0"/>
                <a:cs typeface="Times New Roman" panose="02020603050405020304" pitchFamily="18" charset="0"/>
              </a:rPr>
              <a:t>individualų ugdymo planą</a:t>
            </a:r>
            <a:r>
              <a:rPr lang="lt-LT" dirty="0">
                <a:latin typeface="Times New Roman" panose="02020603050405020304" pitchFamily="18" charset="0"/>
                <a:cs typeface="Times New Roman" panose="02020603050405020304" pitchFamily="18" charset="0"/>
              </a:rPr>
              <a:t>, kurio sudėtinė dalis yra </a:t>
            </a:r>
            <a:r>
              <a:rPr lang="lt-LT" b="1" dirty="0">
                <a:latin typeface="Times New Roman" panose="02020603050405020304" pitchFamily="18" charset="0"/>
                <a:cs typeface="Times New Roman" panose="02020603050405020304" pitchFamily="18" charset="0"/>
              </a:rPr>
              <a:t>pagalbos planas</a:t>
            </a:r>
            <a:r>
              <a:rPr lang="lt-LT" dirty="0">
                <a:latin typeface="Times New Roman" panose="02020603050405020304" pitchFamily="18" charset="0"/>
                <a:cs typeface="Times New Roman" panose="02020603050405020304" pitchFamily="18" charset="0"/>
              </a:rPr>
              <a:t>, apimantis pagalbas ir paslaugas ugdymo procese ir kitų specialistų teikiamas pagalbas, didinančias ugdymo veiksmingum</a:t>
            </a:r>
            <a:r>
              <a:rPr lang="lt-LT" dirty="0"/>
              <a:t>ą, </a:t>
            </a:r>
          </a:p>
          <a:p>
            <a:endParaRPr lang="lt-LT" dirty="0"/>
          </a:p>
        </p:txBody>
      </p:sp>
    </p:spTree>
    <p:extLst>
      <p:ext uri="{BB962C8B-B14F-4D97-AF65-F5344CB8AC3E}">
        <p14:creationId xmlns:p14="http://schemas.microsoft.com/office/powerpoint/2010/main" val="275121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832757"/>
            <a:ext cx="10404021" cy="5344206"/>
          </a:xfrm>
        </p:spPr>
        <p:txBody>
          <a:bodyPr/>
          <a:lstStyle/>
          <a:p>
            <a:pPr marL="0" indent="0">
              <a:buNone/>
            </a:pPr>
            <a:r>
              <a:rPr lang="lt-LT" dirty="0">
                <a:latin typeface="Times New Roman" panose="02020603050405020304" pitchFamily="18" charset="0"/>
                <a:cs typeface="Times New Roman" panose="02020603050405020304" pitchFamily="18" charset="0"/>
              </a:rPr>
              <a:t>134.1. rengimui, įgyvendinimo koordinavimui paskiria </a:t>
            </a:r>
            <a:r>
              <a:rPr lang="lt-LT" b="1" dirty="0">
                <a:latin typeface="Times New Roman" panose="02020603050405020304" pitchFamily="18" charset="0"/>
                <a:cs typeface="Times New Roman" panose="02020603050405020304" pitchFamily="18" charset="0"/>
              </a:rPr>
              <a:t>koordinuojantį asmenį</a:t>
            </a:r>
            <a:r>
              <a:rPr lang="lt-LT" dirty="0">
                <a:latin typeface="Times New Roman" panose="02020603050405020304" pitchFamily="18" charset="0"/>
                <a:cs typeface="Times New Roman" panose="02020603050405020304" pitchFamily="18" charset="0"/>
              </a:rPr>
              <a:t>, kuris kartu su </a:t>
            </a:r>
            <a:r>
              <a:rPr lang="lt-LT" b="1" dirty="0">
                <a:latin typeface="Times New Roman" panose="02020603050405020304" pitchFamily="18" charset="0"/>
                <a:cs typeface="Times New Roman" panose="02020603050405020304" pitchFamily="18" charset="0"/>
              </a:rPr>
              <a:t>mokytojais</a:t>
            </a:r>
            <a:r>
              <a:rPr lang="lt-LT" dirty="0">
                <a:latin typeface="Times New Roman" panose="02020603050405020304" pitchFamily="18" charset="0"/>
                <a:cs typeface="Times New Roman" panose="02020603050405020304" pitchFamily="18" charset="0"/>
              </a:rPr>
              <a:t> ir </a:t>
            </a:r>
            <a:r>
              <a:rPr lang="lt-LT" b="1" dirty="0">
                <a:latin typeface="Times New Roman" panose="02020603050405020304" pitchFamily="18" charset="0"/>
                <a:cs typeface="Times New Roman" panose="02020603050405020304" pitchFamily="18" charset="0"/>
              </a:rPr>
              <a:t>švietimo pagalbą teikiančiais specialistais</a:t>
            </a:r>
            <a:r>
              <a:rPr lang="lt-LT" dirty="0">
                <a:latin typeface="Times New Roman" panose="02020603050405020304" pitchFamily="18" charset="0"/>
                <a:cs typeface="Times New Roman" panose="02020603050405020304" pitchFamily="18" charset="0"/>
              </a:rPr>
              <a:t>, </a:t>
            </a:r>
            <a:r>
              <a:rPr lang="lt-LT" b="1" u="sng" dirty="0">
                <a:latin typeface="Times New Roman" panose="02020603050405020304" pitchFamily="18" charset="0"/>
                <a:cs typeface="Times New Roman" panose="02020603050405020304" pitchFamily="18" charset="0"/>
              </a:rPr>
              <a:t>vaiku</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jo tėvais (globėjais, rūpintojais) </a:t>
            </a:r>
            <a:r>
              <a:rPr lang="lt-LT" dirty="0">
                <a:latin typeface="Times New Roman" panose="02020603050405020304" pitchFamily="18" charset="0"/>
                <a:cs typeface="Times New Roman" panose="02020603050405020304" pitchFamily="18" charset="0"/>
              </a:rPr>
              <a:t>numato ugdymo ir pagalbos tikslus;</a:t>
            </a:r>
          </a:p>
          <a:p>
            <a:pPr marL="0" indent="0">
              <a:buNone/>
            </a:pPr>
            <a:endParaRPr lang="lt-LT" dirty="0"/>
          </a:p>
        </p:txBody>
      </p:sp>
    </p:spTree>
    <p:extLst>
      <p:ext uri="{BB962C8B-B14F-4D97-AF65-F5344CB8AC3E}">
        <p14:creationId xmlns:p14="http://schemas.microsoft.com/office/powerpoint/2010/main" val="1918874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889907"/>
            <a:ext cx="10412186" cy="5287056"/>
          </a:xfrm>
        </p:spPr>
        <p:txBody>
          <a:bodyPr/>
          <a:lstStyle/>
          <a:p>
            <a:pPr marL="0" indent="0">
              <a:buNone/>
            </a:pPr>
            <a:r>
              <a:rPr lang="lt-LT" dirty="0">
                <a:latin typeface="Times New Roman" panose="02020603050405020304" pitchFamily="18" charset="0"/>
                <a:cs typeface="Times New Roman" panose="02020603050405020304" pitchFamily="18" charset="0"/>
              </a:rPr>
              <a:t>134.2. įgyvendinimui turi būti sudaryti </a:t>
            </a:r>
            <a:r>
              <a:rPr lang="lt-LT" b="1" dirty="0">
                <a:latin typeface="Times New Roman" panose="02020603050405020304" pitchFamily="18" charset="0"/>
                <a:cs typeface="Times New Roman" panose="02020603050405020304" pitchFamily="18" charset="0"/>
              </a:rPr>
              <a:t>individualūs tvarkaraščiai</a:t>
            </a:r>
            <a:r>
              <a:rPr lang="lt-LT" dirty="0">
                <a:latin typeface="Times New Roman" panose="02020603050405020304" pitchFamily="18" charset="0"/>
                <a:cs typeface="Times New Roman" panose="02020603050405020304" pitchFamily="18" charset="0"/>
              </a:rPr>
              <a:t>, kurie dera su klasės, kurioje mokinys mokosi, tvarkaraščiu, ir užtikrina, kad mokinys gaus ugdymą ir švietimo pagalbą tokia apimtimi, kokią nustato </a:t>
            </a:r>
            <a:r>
              <a:rPr lang="lt-LT" b="1" dirty="0">
                <a:latin typeface="Times New Roman" panose="02020603050405020304" pitchFamily="18" charset="0"/>
                <a:cs typeface="Times New Roman" panose="02020603050405020304" pitchFamily="18" charset="0"/>
              </a:rPr>
              <a:t>Bendrieji ugdymo planai</a:t>
            </a:r>
            <a:r>
              <a:rPr lang="lt-LT" dirty="0">
                <a:latin typeface="Times New Roman" panose="02020603050405020304" pitchFamily="18" charset="0"/>
                <a:cs typeface="Times New Roman" panose="02020603050405020304" pitchFamily="18" charset="0"/>
              </a:rPr>
              <a:t> ir rekomenduoja mokiniui </a:t>
            </a:r>
            <a:r>
              <a:rPr lang="lt-LT" b="1" dirty="0">
                <a:latin typeface="Times New Roman" panose="02020603050405020304" pitchFamily="18" charset="0"/>
                <a:cs typeface="Times New Roman" panose="02020603050405020304" pitchFamily="18" charset="0"/>
              </a:rPr>
              <a:t>pedagoginė psichologinė ar švietimo pagalbos tarnyba;</a:t>
            </a: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373945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742950"/>
            <a:ext cx="10534650" cy="5434013"/>
          </a:xfrm>
        </p:spPr>
        <p:txBody>
          <a:bodyPr/>
          <a:lstStyle/>
          <a:p>
            <a:pPr marL="0" indent="0">
              <a:buNone/>
            </a:pPr>
            <a:r>
              <a:rPr lang="lt-LT" dirty="0">
                <a:latin typeface="Times New Roman" panose="02020603050405020304" pitchFamily="18" charset="0"/>
                <a:cs typeface="Times New Roman" panose="02020603050405020304" pitchFamily="18" charset="0"/>
              </a:rPr>
              <a:t>134.3. </a:t>
            </a:r>
            <a:r>
              <a:rPr lang="lt-LT" b="1" dirty="0">
                <a:latin typeface="Times New Roman" panose="02020603050405020304" pitchFamily="18" charset="0"/>
                <a:cs typeface="Times New Roman" panose="02020603050405020304" pitchFamily="18" charset="0"/>
              </a:rPr>
              <a:t>formą </a:t>
            </a:r>
            <a:r>
              <a:rPr lang="lt-LT" dirty="0">
                <a:latin typeface="Times New Roman" panose="02020603050405020304" pitchFamily="18" charset="0"/>
                <a:cs typeface="Times New Roman" panose="02020603050405020304" pitchFamily="18" charset="0"/>
              </a:rPr>
              <a:t>nusistato pati įstaiga, suplanuoja </a:t>
            </a:r>
            <a:r>
              <a:rPr lang="lt-LT" b="1" dirty="0">
                <a:latin typeface="Times New Roman" panose="02020603050405020304" pitchFamily="18" charset="0"/>
                <a:cs typeface="Times New Roman" panose="02020603050405020304" pitchFamily="18" charset="0"/>
              </a:rPr>
              <a:t>jų įgyvendinimo, stebėsenos </a:t>
            </a:r>
            <a:r>
              <a:rPr lang="lt-LT" dirty="0">
                <a:latin typeface="Times New Roman" panose="02020603050405020304" pitchFamily="18" charset="0"/>
                <a:cs typeface="Times New Roman" panose="02020603050405020304" pitchFamily="18" charset="0"/>
              </a:rPr>
              <a:t>ir</a:t>
            </a:r>
            <a:r>
              <a:rPr lang="lt-LT" b="1" dirty="0">
                <a:latin typeface="Times New Roman" panose="02020603050405020304" pitchFamily="18" charset="0"/>
                <a:cs typeface="Times New Roman" panose="02020603050405020304" pitchFamily="18" charset="0"/>
              </a:rPr>
              <a:t> aptarimo formas </a:t>
            </a:r>
            <a:r>
              <a:rPr lang="lt-LT" dirty="0">
                <a:latin typeface="Times New Roman" panose="02020603050405020304" pitchFamily="18" charset="0"/>
                <a:cs typeface="Times New Roman" panose="02020603050405020304" pitchFamily="18" charset="0"/>
              </a:rPr>
              <a:t>bei</a:t>
            </a:r>
            <a:r>
              <a:rPr lang="lt-LT" b="1" dirty="0">
                <a:latin typeface="Times New Roman" panose="02020603050405020304" pitchFamily="18" charset="0"/>
                <a:cs typeface="Times New Roman" panose="02020603050405020304" pitchFamily="18" charset="0"/>
              </a:rPr>
              <a:t> etapus;</a:t>
            </a: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6064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302080"/>
            <a:ext cx="10738758" cy="6221184"/>
          </a:xfrm>
        </p:spPr>
        <p:txBody>
          <a:bodyPr>
            <a:normAutofit/>
          </a:bodyPr>
          <a:lstStyle/>
          <a:p>
            <a:pPr marL="0" indent="0">
              <a:buNone/>
            </a:pPr>
            <a:r>
              <a:rPr lang="lt-LT" dirty="0">
                <a:latin typeface="Times New Roman" panose="02020603050405020304" pitchFamily="18" charset="0"/>
                <a:cs typeface="Times New Roman" panose="02020603050405020304" pitchFamily="18" charset="0"/>
              </a:rPr>
              <a:t>135. Mokykla, rengdama individualų ugdymo planą mokiniui ir vadovaudamasi Bendrųjų ugdymo planų 75, 109, 129 punktuose nurodytu pradinio, pagrindinio ar vidurinio ugdymo dalykų programoms įgyvendinti skiriamų pamokų skaičiumi, </a:t>
            </a:r>
            <a:r>
              <a:rPr lang="lt-LT" b="1" dirty="0" smtClean="0">
                <a:latin typeface="Times New Roman" panose="02020603050405020304" pitchFamily="18" charset="0"/>
                <a:cs typeface="Times New Roman" panose="02020603050405020304" pitchFamily="18" charset="0"/>
              </a:rPr>
              <a:t>gali</a:t>
            </a:r>
            <a:r>
              <a:rPr lang="lt-LT" dirty="0" smtClean="0">
                <a:latin typeface="Times New Roman" panose="02020603050405020304" pitchFamily="18" charset="0"/>
                <a:cs typeface="Times New Roman" panose="02020603050405020304" pitchFamily="18" charset="0"/>
              </a:rPr>
              <a:t> remtis</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 </a:t>
            </a:r>
          </a:p>
          <a:p>
            <a:pPr marL="0" indent="0">
              <a:buNone/>
            </a:pPr>
            <a:r>
              <a:rPr lang="lt-LT" b="1" dirty="0">
                <a:latin typeface="Times New Roman" panose="02020603050405020304" pitchFamily="18" charset="0"/>
                <a:cs typeface="Times New Roman" panose="02020603050405020304" pitchFamily="18" charset="0"/>
              </a:rPr>
              <a:t>135.1. ........ 135.13</a:t>
            </a:r>
            <a:r>
              <a:rPr lang="lt-LT" b="1" dirty="0" smtClean="0">
                <a:latin typeface="Times New Roman" panose="02020603050405020304" pitchFamily="18" charset="0"/>
                <a:cs typeface="Times New Roman" panose="02020603050405020304" pitchFamily="18" charset="0"/>
              </a:rPr>
              <a:t>.</a:t>
            </a:r>
          </a:p>
          <a:p>
            <a:pPr marL="0" indent="0">
              <a:buNone/>
            </a:pPr>
            <a:endParaRPr lang="lt-LT" dirty="0" smtClean="0"/>
          </a:p>
          <a:p>
            <a:pPr marL="0" indent="0">
              <a:buNone/>
            </a:pPr>
            <a:r>
              <a:rPr lang="lt-LT" dirty="0" smtClean="0"/>
              <a:t>PAVYZDŽIUI</a:t>
            </a:r>
          </a:p>
          <a:p>
            <a:pPr marL="0" indent="0">
              <a:buNone/>
            </a:pPr>
            <a:r>
              <a:rPr lang="lt-LT" b="1" dirty="0" smtClean="0"/>
              <a:t>135.2</a:t>
            </a:r>
            <a:r>
              <a:rPr lang="lt-LT" dirty="0"/>
              <a:t>. planuoti specialiąsias pamokas ir (ar) didinti pamokų, skirtų </a:t>
            </a:r>
            <a:r>
              <a:rPr lang="lt-LT" b="1" dirty="0"/>
              <a:t>ugdymo sričiai, socialinei veiklai, ugdymui profesinei karjerai, medijų ir informaciniam raštingumui</a:t>
            </a:r>
            <a:r>
              <a:rPr lang="lt-LT" dirty="0"/>
              <a:t>, skaičių, siekiant plėtoti asmens kompetencijas ir tenkinti ugdymosi poreikius, daugiau dėmesio skirti bendrųjų kompetencijų ugdymui, meniniam, technologiniam, sveikatos ugdymui. </a:t>
            </a:r>
            <a:endParaRPr lang="lt-LT" b="1"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932036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187779"/>
            <a:ext cx="10804071" cy="6327321"/>
          </a:xfrm>
        </p:spPr>
        <p:txBody>
          <a:bodyPr>
            <a:normAutofit lnSpcReduction="10000"/>
          </a:bodyPr>
          <a:lstStyle/>
          <a:p>
            <a:pPr marL="0" indent="0">
              <a:buNone/>
            </a:pPr>
            <a:r>
              <a:rPr lang="lt-LT" dirty="0">
                <a:latin typeface="Times New Roman" panose="02020603050405020304" pitchFamily="18" charset="0"/>
                <a:cs typeface="Times New Roman" panose="02020603050405020304" pitchFamily="18" charset="0"/>
              </a:rPr>
              <a:t>136. Mokiniui, kuris mokosi pagal bendrojo ugdymo programą</a:t>
            </a:r>
            <a:r>
              <a:rPr lang="lt-LT" b="1" dirty="0">
                <a:latin typeface="Times New Roman" panose="02020603050405020304" pitchFamily="18" charset="0"/>
                <a:cs typeface="Times New Roman" panose="02020603050405020304" pitchFamily="18" charset="0"/>
              </a:rPr>
              <a:t>, ją pritaikant,</a:t>
            </a:r>
            <a:r>
              <a:rPr lang="lt-LT" dirty="0">
                <a:latin typeface="Times New Roman" panose="02020603050405020304" pitchFamily="18" charset="0"/>
                <a:cs typeface="Times New Roman" panose="02020603050405020304" pitchFamily="18" charset="0"/>
              </a:rPr>
              <a:t> mokinio individualus ugdymo planas sudaromas vadovaujantis Bendrųjų ugdymo planų 75, 109 ir 129 punktuose dalykų programoms įgyvendinti nurodomu pamokų skaičiumi, kuris gali būti koreguojamas iki </a:t>
            </a:r>
            <a:r>
              <a:rPr lang="lt-LT" b="1" dirty="0">
                <a:latin typeface="Times New Roman" panose="02020603050405020304" pitchFamily="18" charset="0"/>
                <a:cs typeface="Times New Roman" panose="02020603050405020304" pitchFamily="18" charset="0"/>
              </a:rPr>
              <a:t>25 procentų</a:t>
            </a:r>
            <a:r>
              <a:rPr lang="lt-LT" dirty="0">
                <a:latin typeface="Times New Roman" panose="02020603050405020304" pitchFamily="18" charset="0"/>
                <a:cs typeface="Times New Roman" panose="02020603050405020304" pitchFamily="18" charset="0"/>
              </a:rPr>
              <a:t>. Bendras pamokų ir neformaliojo švietimo pamokų skaičius </a:t>
            </a:r>
            <a:r>
              <a:rPr lang="lt-LT" b="1" dirty="0">
                <a:latin typeface="Times New Roman" panose="02020603050405020304" pitchFamily="18" charset="0"/>
                <a:cs typeface="Times New Roman" panose="02020603050405020304" pitchFamily="18" charset="0"/>
              </a:rPr>
              <a:t>gali būti didinamas </a:t>
            </a:r>
            <a:r>
              <a:rPr lang="lt-LT" dirty="0">
                <a:latin typeface="Times New Roman" panose="02020603050405020304" pitchFamily="18" charset="0"/>
                <a:cs typeface="Times New Roman" panose="02020603050405020304" pitchFamily="18" charset="0"/>
              </a:rPr>
              <a:t>atsižvelgiant į mokinio galias ir ugdymosi poreikius, specialistų rekomendacijas:</a:t>
            </a:r>
          </a:p>
          <a:p>
            <a:pPr marL="0" indent="0">
              <a:buNone/>
            </a:pPr>
            <a:r>
              <a:rPr lang="lt-LT" dirty="0">
                <a:latin typeface="Times New Roman" panose="02020603050405020304" pitchFamily="18" charset="0"/>
                <a:cs typeface="Times New Roman" panose="02020603050405020304" pitchFamily="18" charset="0"/>
              </a:rPr>
              <a:t> </a:t>
            </a:r>
          </a:p>
          <a:p>
            <a:pPr marL="0" indent="0">
              <a:buNone/>
            </a:pPr>
            <a:r>
              <a:rPr lang="lt-LT" b="1" dirty="0">
                <a:latin typeface="Times New Roman" panose="02020603050405020304" pitchFamily="18" charset="0"/>
                <a:cs typeface="Times New Roman" panose="02020603050405020304" pitchFamily="18" charset="0"/>
              </a:rPr>
              <a:t>136.1. ...... 136.6.8</a:t>
            </a:r>
            <a:r>
              <a:rPr lang="lt-LT" b="1" dirty="0" smtClean="0">
                <a:latin typeface="Times New Roman" panose="02020603050405020304" pitchFamily="18" charset="0"/>
                <a:cs typeface="Times New Roman" panose="02020603050405020304" pitchFamily="18" charset="0"/>
              </a:rPr>
              <a:t>.</a:t>
            </a:r>
          </a:p>
          <a:p>
            <a:pPr marL="0" indent="0">
              <a:buNone/>
            </a:pPr>
            <a:endParaRPr lang="lt-LT" dirty="0" smtClean="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PAVYZDŽIUI</a:t>
            </a:r>
          </a:p>
          <a:p>
            <a:pPr marL="0" indent="0">
              <a:buNone/>
            </a:pPr>
            <a:r>
              <a:rPr lang="lt-LT" b="1" dirty="0"/>
              <a:t>136.6.3. </a:t>
            </a:r>
            <a:r>
              <a:rPr lang="lt-LT" dirty="0"/>
              <a:t>individualiame ugdymo plane turi būti numatyta elgesio prevencijos ir intervencijos būdai, socialinių įgūdžių ugdymo veiklos. Periodiškai (ne rečiau kaip kartą per mėnesį) arba užfiksavus mokinio pažangą ar nustačius, kad ugdymo procese pažanga nedaroma, peržiūrimas ir koreguojamas individualus pagalbos vaikui planas;</a:t>
            </a:r>
            <a:endParaRPr lang="lt-LT" b="1" dirty="0" smtClean="0">
              <a:latin typeface="Times New Roman" panose="02020603050405020304" pitchFamily="18" charset="0"/>
              <a:cs typeface="Times New Roman" panose="02020603050405020304" pitchFamily="18" charset="0"/>
            </a:endParaRPr>
          </a:p>
          <a:p>
            <a:pPr marL="0" indent="0">
              <a:buNone/>
            </a:pPr>
            <a:endParaRPr lang="lt-LT" b="1"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2541471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449036"/>
            <a:ext cx="10648950" cy="5992585"/>
          </a:xfrm>
        </p:spPr>
        <p:txBody>
          <a:bodyPr/>
          <a:lstStyle/>
          <a:p>
            <a:pPr marL="0" indent="0">
              <a:buNone/>
            </a:pPr>
            <a:r>
              <a:rPr lang="lt-LT" dirty="0">
                <a:latin typeface="Times New Roman" panose="02020603050405020304" pitchFamily="18" charset="0"/>
                <a:cs typeface="Times New Roman" panose="02020603050405020304" pitchFamily="18" charset="0"/>
              </a:rPr>
              <a:t>137. Bendrojo ugdymo dalykų programas </a:t>
            </a:r>
            <a:r>
              <a:rPr lang="lt-LT" b="1" dirty="0">
                <a:latin typeface="Times New Roman" panose="02020603050405020304" pitchFamily="18" charset="0"/>
                <a:cs typeface="Times New Roman" panose="02020603050405020304" pitchFamily="18" charset="0"/>
              </a:rPr>
              <a:t>pritaiko mokytojas</a:t>
            </a:r>
            <a:r>
              <a:rPr lang="lt-LT" dirty="0">
                <a:latin typeface="Times New Roman" panose="02020603050405020304" pitchFamily="18" charset="0"/>
                <a:cs typeface="Times New Roman" panose="02020603050405020304" pitchFamily="18" charset="0"/>
              </a:rPr>
              <a:t>, atsižvelgdamas į mokinio gebėjimus ir galias, specialiojo pedagogo ir (ar) kitų vaiko gerovės komisijos narių rekomendacijas. </a:t>
            </a:r>
            <a:r>
              <a:rPr lang="lt-LT" b="1" dirty="0">
                <a:latin typeface="Times New Roman" panose="02020603050405020304" pitchFamily="18" charset="0"/>
                <a:cs typeface="Times New Roman" panose="02020603050405020304" pitchFamily="18" charset="0"/>
              </a:rPr>
              <a:t>Jei mokykloje švietimo pagalbos specialistų nėra</a:t>
            </a:r>
            <a:r>
              <a:rPr lang="lt-LT" dirty="0">
                <a:latin typeface="Times New Roman" panose="02020603050405020304" pitchFamily="18" charset="0"/>
                <a:cs typeface="Times New Roman" panose="02020603050405020304" pitchFamily="18" charset="0"/>
              </a:rPr>
              <a:t>, mokytoją konsultuoja mokyklą aptarnaujančios </a:t>
            </a:r>
            <a:r>
              <a:rPr lang="lt-LT" b="1" dirty="0">
                <a:latin typeface="Times New Roman" panose="02020603050405020304" pitchFamily="18" charset="0"/>
                <a:cs typeface="Times New Roman" panose="02020603050405020304" pitchFamily="18" charset="0"/>
              </a:rPr>
              <a:t>pedagoginės psichologinės ar švietimo pagalbos tarnybos ir (ar) savivaldybės administracijos švietimo padalinių </a:t>
            </a:r>
            <a:r>
              <a:rPr lang="lt-LT" b="1" dirty="0" smtClean="0">
                <a:latin typeface="Times New Roman" panose="02020603050405020304" pitchFamily="18" charset="0"/>
                <a:cs typeface="Times New Roman" panose="02020603050405020304" pitchFamily="18" charset="0"/>
              </a:rPr>
              <a:t>specialistai.</a:t>
            </a:r>
            <a:endParaRPr lang="lt-LT"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487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318408"/>
            <a:ext cx="10640786" cy="6172200"/>
          </a:xfrm>
        </p:spPr>
        <p:txBody>
          <a:bodyPr/>
          <a:lstStyle/>
          <a:p>
            <a:pPr marL="0" indent="0">
              <a:buNone/>
            </a:pPr>
            <a:r>
              <a:rPr lang="lt-LT" dirty="0">
                <a:latin typeface="Times New Roman" panose="02020603050405020304" pitchFamily="18" charset="0"/>
                <a:cs typeface="Times New Roman" panose="02020603050405020304" pitchFamily="18" charset="0"/>
              </a:rPr>
              <a:t>138. Mokykloje </a:t>
            </a:r>
            <a:r>
              <a:rPr lang="lt-LT" b="1" dirty="0">
                <a:latin typeface="Times New Roman" panose="02020603050405020304" pitchFamily="18" charset="0"/>
                <a:cs typeface="Times New Roman" panose="02020603050405020304" pitchFamily="18" charset="0"/>
              </a:rPr>
              <a:t>nesant švietimo pagalbos specialistų</a:t>
            </a:r>
            <a:r>
              <a:rPr lang="lt-LT" dirty="0">
                <a:latin typeface="Times New Roman" panose="02020603050405020304" pitchFamily="18" charset="0"/>
                <a:cs typeface="Times New Roman" panose="02020603050405020304" pitchFamily="18" charset="0"/>
              </a:rPr>
              <a:t>, kiekvienam mokiniui, kuris mokosi pagal </a:t>
            </a:r>
            <a:r>
              <a:rPr lang="lt-LT" b="1" dirty="0">
                <a:latin typeface="Times New Roman" panose="02020603050405020304" pitchFamily="18" charset="0"/>
                <a:cs typeface="Times New Roman" panose="02020603050405020304" pitchFamily="18" charset="0"/>
              </a:rPr>
              <a:t>pradinio</a:t>
            </a:r>
            <a:r>
              <a:rPr lang="lt-LT" dirty="0">
                <a:latin typeface="Times New Roman" panose="02020603050405020304" pitchFamily="18" charset="0"/>
                <a:cs typeface="Times New Roman" panose="02020603050405020304" pitchFamily="18" charset="0"/>
              </a:rPr>
              <a:t> ugdymo programą ir kuriam pedagoginė psichologinė tarnyba arba švietimo pagalbos tarnyba, mokyklos </a:t>
            </a:r>
            <a:r>
              <a:rPr lang="lt-LT" dirty="0" smtClean="0">
                <a:latin typeface="Times New Roman" panose="02020603050405020304" pitchFamily="18" charset="0"/>
                <a:cs typeface="Times New Roman" panose="02020603050405020304" pitchFamily="18" charset="0"/>
              </a:rPr>
              <a:t>vaiko </a:t>
            </a:r>
            <a:r>
              <a:rPr lang="lt-LT" dirty="0">
                <a:latin typeface="Times New Roman" panose="02020603050405020304" pitchFamily="18" charset="0"/>
                <a:cs typeface="Times New Roman" panose="02020603050405020304" pitchFamily="18" charset="0"/>
              </a:rPr>
              <a:t>gerovės komisija </a:t>
            </a:r>
            <a:r>
              <a:rPr lang="lt-LT" b="1" dirty="0">
                <a:latin typeface="Times New Roman" panose="02020603050405020304" pitchFamily="18" charset="0"/>
                <a:cs typeface="Times New Roman" panose="02020603050405020304" pitchFamily="18" charset="0"/>
              </a:rPr>
              <a:t>rekomenduoja teikti specialistų pagalbą</a:t>
            </a:r>
            <a:r>
              <a:rPr lang="lt-LT" dirty="0">
                <a:latin typeface="Times New Roman" panose="02020603050405020304" pitchFamily="18" charset="0"/>
                <a:cs typeface="Times New Roman" panose="02020603050405020304" pitchFamily="18" charset="0"/>
              </a:rPr>
              <a:t>, turi būti skiriama </a:t>
            </a:r>
            <a:r>
              <a:rPr lang="lt-LT" b="1" dirty="0">
                <a:latin typeface="Times New Roman" panose="02020603050405020304" pitchFamily="18" charset="0"/>
                <a:cs typeface="Times New Roman" panose="02020603050405020304" pitchFamily="18" charset="0"/>
              </a:rPr>
              <a:t>nuo 70 iki 140 pamokų per metus individualioms konsultacijoms ir (ar) papildomai dalyko mokytojo pagalbai arba kito specialisto teikiamai pagalbai</a:t>
            </a:r>
            <a:r>
              <a:rPr lang="lt-LT" dirty="0">
                <a:latin typeface="Times New Roman" panose="02020603050405020304" pitchFamily="18" charset="0"/>
                <a:cs typeface="Times New Roman" panose="02020603050405020304" pitchFamily="18" charset="0"/>
              </a:rPr>
              <a:t>, sudaromos sąlygos mokiniui šias paslaugas gauti </a:t>
            </a:r>
            <a:r>
              <a:rPr lang="lt-LT" b="1" dirty="0">
                <a:latin typeface="Times New Roman" panose="02020603050405020304" pitchFamily="18" charset="0"/>
                <a:cs typeface="Times New Roman" panose="02020603050405020304" pitchFamily="18" charset="0"/>
              </a:rPr>
              <a:t>specialiosios paskirties įstaigoje</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specialiojo ugdymo centruose.</a:t>
            </a:r>
            <a:endParaRPr lang="lt-LT" dirty="0">
              <a:latin typeface="Times New Roman" panose="02020603050405020304" pitchFamily="18" charset="0"/>
              <a:cs typeface="Times New Roman" panose="02020603050405020304" pitchFamily="18" charset="0"/>
            </a:endParaRPr>
          </a:p>
          <a:p>
            <a:pPr marL="0" indent="0">
              <a:buNone/>
            </a:pPr>
            <a:r>
              <a:rPr lang="lt-LT" dirty="0" smtClean="0"/>
              <a:t> </a:t>
            </a:r>
            <a:endParaRPr lang="lt-LT" dirty="0"/>
          </a:p>
        </p:txBody>
      </p:sp>
    </p:spTree>
    <p:extLst>
      <p:ext uri="{BB962C8B-B14F-4D97-AF65-F5344CB8AC3E}">
        <p14:creationId xmlns:p14="http://schemas.microsoft.com/office/powerpoint/2010/main" val="3548612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199" y="334737"/>
            <a:ext cx="10795907" cy="1355952"/>
          </a:xfrm>
        </p:spPr>
        <p:txBody>
          <a:bodyPr>
            <a:noAutofit/>
          </a:bodyPr>
          <a:lstStyle/>
          <a:p>
            <a:r>
              <a:rPr lang="lt-LT" sz="2400" dirty="0">
                <a:latin typeface="Times New Roman" panose="02020603050405020304" pitchFamily="18" charset="0"/>
                <a:cs typeface="Times New Roman" panose="02020603050405020304" pitchFamily="18" charset="0"/>
              </a:rPr>
              <a:t>MOKINIŲ, TURINČIŲ SPECIALIŲJŲ UGDYMOSI POREIKIŲ, </a:t>
            </a:r>
            <a:r>
              <a:rPr lang="lt-LT" sz="2400" b="1" dirty="0">
                <a:latin typeface="Times New Roman" panose="02020603050405020304" pitchFamily="18" charset="0"/>
                <a:cs typeface="Times New Roman" panose="02020603050405020304" pitchFamily="18" charset="0"/>
              </a:rPr>
              <a:t>MOKYMOSI PASIEKIMŲ IR PAŽANGOS VERTINIMAS</a:t>
            </a:r>
          </a:p>
        </p:txBody>
      </p:sp>
      <p:sp>
        <p:nvSpPr>
          <p:cNvPr id="3" name="Turinio vietos rezervavimo ženklas 2"/>
          <p:cNvSpPr>
            <a:spLocks noGrp="1"/>
          </p:cNvSpPr>
          <p:nvPr>
            <p:ph idx="1"/>
          </p:nvPr>
        </p:nvSpPr>
        <p:spPr>
          <a:xfrm>
            <a:off x="838200" y="1894113"/>
            <a:ext cx="10877550" cy="4282849"/>
          </a:xfrm>
        </p:spPr>
        <p:txBody>
          <a:bodyPr/>
          <a:lstStyle/>
          <a:p>
            <a:pPr marL="0" indent="0">
              <a:buNone/>
            </a:pPr>
            <a:r>
              <a:rPr lang="lt-LT" dirty="0">
                <a:latin typeface="Times New Roman" panose="02020603050405020304" pitchFamily="18" charset="0"/>
                <a:cs typeface="Times New Roman" panose="02020603050405020304" pitchFamily="18" charset="0"/>
              </a:rPr>
              <a:t>139. Mokinio, kuris mokosi pagal </a:t>
            </a:r>
            <a:r>
              <a:rPr lang="lt-LT" b="1" dirty="0">
                <a:latin typeface="Times New Roman" panose="02020603050405020304" pitchFamily="18" charset="0"/>
                <a:cs typeface="Times New Roman" panose="02020603050405020304" pitchFamily="18" charset="0"/>
              </a:rPr>
              <a:t>bendrojo ugdymo programą</a:t>
            </a:r>
            <a:r>
              <a:rPr lang="lt-LT" dirty="0">
                <a:latin typeface="Times New Roman" panose="02020603050405020304" pitchFamily="18" charset="0"/>
                <a:cs typeface="Times New Roman" panose="02020603050405020304" pitchFamily="18" charset="0"/>
              </a:rPr>
              <a:t>, mokymosi pasiekimai ir pažanga vertinami pagal bendrosiose programose numatytus pasiekimus ir vadovaujantis Bendrųjų ugdymo planų 28 punkto nuostatomis</a:t>
            </a:r>
            <a:r>
              <a:rPr lang="lt-LT" dirty="0" smtClean="0">
                <a:latin typeface="Times New Roman" panose="02020603050405020304" pitchFamily="18" charset="0"/>
                <a:cs typeface="Times New Roman" panose="02020603050405020304" pitchFamily="18" charset="0"/>
              </a:rPr>
              <a:t>.</a:t>
            </a:r>
          </a:p>
          <a:p>
            <a:pPr marL="0" indent="0">
              <a:buNone/>
            </a:pPr>
            <a:endParaRPr lang="lt-LT" dirty="0" smtClean="0">
              <a:latin typeface="Times New Roman" panose="02020603050405020304" pitchFamily="18" charset="0"/>
              <a:cs typeface="Times New Roman" panose="02020603050405020304" pitchFamily="18" charset="0"/>
            </a:endParaRPr>
          </a:p>
          <a:p>
            <a:pPr marL="0" indent="0">
              <a:buNone/>
            </a:pPr>
            <a:r>
              <a:rPr lang="lt-LT" dirty="0"/>
              <a:t>28. Mokinio pasiekimai ir pažanga ugdymo procese vertinami vadovaujantis: 28.1. teisės aktais, reglamentuojančiais bendrąjį ugdymą ir mokinio pasiekimų ir pažangos vertinimą; 28.2. mokyklos priimtais sprendimais dėl mokinių pasiekimų ir pažangos vertinimo ar (ir) įvertinimo, kurie skelbiami mokyklos interneto svetainėje. </a:t>
            </a:r>
            <a:endParaRPr lang="lt-LT"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87380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489857"/>
            <a:ext cx="10510157" cy="5687106"/>
          </a:xfrm>
        </p:spPr>
        <p:txBody>
          <a:bodyPr/>
          <a:lstStyle/>
          <a:p>
            <a:pPr marL="0" indent="0">
              <a:buNone/>
            </a:pPr>
            <a:r>
              <a:rPr lang="lt-LT" dirty="0">
                <a:latin typeface="Times New Roman" panose="02020603050405020304" pitchFamily="18" charset="0"/>
                <a:cs typeface="Times New Roman" panose="02020603050405020304" pitchFamily="18" charset="0"/>
              </a:rPr>
              <a:t>140. Mokinio, kuriam bendrojo ugdymo programa </a:t>
            </a:r>
            <a:r>
              <a:rPr lang="lt-LT" b="1" dirty="0">
                <a:latin typeface="Times New Roman" panose="02020603050405020304" pitchFamily="18" charset="0"/>
                <a:cs typeface="Times New Roman" panose="02020603050405020304" pitchFamily="18" charset="0"/>
              </a:rPr>
              <a:t>pritaikoma</a:t>
            </a:r>
            <a:r>
              <a:rPr lang="lt-LT" dirty="0">
                <a:latin typeface="Times New Roman" panose="02020603050405020304" pitchFamily="18" charset="0"/>
                <a:cs typeface="Times New Roman" panose="02020603050405020304" pitchFamily="18" charset="0"/>
              </a:rPr>
              <a:t>, mokymosi pažanga ir pasiekimai ugdymo procese vertinami pagal mokinio </a:t>
            </a:r>
            <a:r>
              <a:rPr lang="lt-LT" b="1" dirty="0">
                <a:latin typeface="Times New Roman" panose="02020603050405020304" pitchFamily="18" charset="0"/>
                <a:cs typeface="Times New Roman" panose="02020603050405020304" pitchFamily="18" charset="0"/>
              </a:rPr>
              <a:t>individualiame ugdymo plane numatytus individualios pažangos keliamus tikslus</a:t>
            </a:r>
            <a:r>
              <a:rPr lang="lt-LT" dirty="0">
                <a:latin typeface="Times New Roman" panose="02020603050405020304" pitchFamily="18" charset="0"/>
                <a:cs typeface="Times New Roman" panose="02020603050405020304" pitchFamily="18" charset="0"/>
              </a:rPr>
              <a:t>, kurie yra </a:t>
            </a:r>
            <a:r>
              <a:rPr lang="lt-LT" b="1" dirty="0">
                <a:latin typeface="Times New Roman" panose="02020603050405020304" pitchFamily="18" charset="0"/>
                <a:cs typeface="Times New Roman" panose="02020603050405020304" pitchFamily="18" charset="0"/>
              </a:rPr>
              <a:t>suderinti su Bendrosiose programose numatytais pasiekimais, </a:t>
            </a:r>
            <a:r>
              <a:rPr lang="lt-LT" dirty="0">
                <a:latin typeface="Times New Roman" panose="02020603050405020304" pitchFamily="18" charset="0"/>
                <a:cs typeface="Times New Roman" panose="02020603050405020304" pitchFamily="18" charset="0"/>
              </a:rPr>
              <a:t>aptarus su mokiniu, jo tėvais (globėjais, rūpintojais), švietimo pagalbą teikiančiais specialistais, kokiais aspektais bus pritaikomas ugdymo turinys (ko sieks ir mokysis mokinys, kaip bus mokoma(</a:t>
            </a:r>
            <a:r>
              <a:rPr lang="lt-LT" dirty="0" err="1">
                <a:latin typeface="Times New Roman" panose="02020603050405020304" pitchFamily="18" charset="0"/>
                <a:cs typeface="Times New Roman" panose="02020603050405020304" pitchFamily="18" charset="0"/>
              </a:rPr>
              <a:t>si</a:t>
            </a:r>
            <a:r>
              <a:rPr lang="lt-LT" dirty="0">
                <a:latin typeface="Times New Roman" panose="02020603050405020304" pitchFamily="18" charset="0"/>
                <a:cs typeface="Times New Roman" panose="02020603050405020304" pitchFamily="18" charset="0"/>
              </a:rPr>
              <a:t>), kokie bus mokinio mokymosi pasiekimų vertinimo ir pa(</a:t>
            </a:r>
            <a:r>
              <a:rPr lang="lt-LT" dirty="0" err="1">
                <a:latin typeface="Times New Roman" panose="02020603050405020304" pitchFamily="18" charset="0"/>
                <a:cs typeface="Times New Roman" panose="02020603050405020304" pitchFamily="18" charset="0"/>
              </a:rPr>
              <a:t>si</a:t>
            </a:r>
            <a:r>
              <a:rPr lang="lt-LT" dirty="0">
                <a:latin typeface="Times New Roman" panose="02020603050405020304" pitchFamily="18" charset="0"/>
                <a:cs typeface="Times New Roman" panose="02020603050405020304" pitchFamily="18" charset="0"/>
              </a:rPr>
              <a:t>)tikrinimo būdai, kokiomis mokymo(</a:t>
            </a:r>
            <a:r>
              <a:rPr lang="lt-LT" dirty="0" err="1">
                <a:latin typeface="Times New Roman" panose="02020603050405020304" pitchFamily="18" charset="0"/>
                <a:cs typeface="Times New Roman" panose="02020603050405020304" pitchFamily="18" charset="0"/>
              </a:rPr>
              <a:t>si</a:t>
            </a:r>
            <a:r>
              <a:rPr lang="lt-LT" dirty="0">
                <a:latin typeface="Times New Roman" panose="02020603050405020304" pitchFamily="18" charset="0"/>
                <a:cs typeface="Times New Roman" panose="02020603050405020304" pitchFamily="18" charset="0"/>
              </a:rPr>
              <a:t>) priemonėmis bus naudojamasi).</a:t>
            </a:r>
          </a:p>
          <a:p>
            <a:pPr marL="0" indent="0">
              <a:buNone/>
            </a:pPr>
            <a:endParaRPr lang="lt-LT" dirty="0"/>
          </a:p>
        </p:txBody>
      </p:sp>
    </p:spTree>
    <p:extLst>
      <p:ext uri="{BB962C8B-B14F-4D97-AF65-F5344CB8AC3E}">
        <p14:creationId xmlns:p14="http://schemas.microsoft.com/office/powerpoint/2010/main" val="2022734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269421"/>
            <a:ext cx="10828564" cy="6229349"/>
          </a:xfrm>
        </p:spPr>
        <p:txBody>
          <a:bodyPr/>
          <a:lstStyle/>
          <a:p>
            <a:pPr marL="0" indent="0">
              <a:buNone/>
            </a:pPr>
            <a:r>
              <a:rPr lang="lt-LT" dirty="0">
                <a:latin typeface="Times New Roman" panose="02020603050405020304" pitchFamily="18" charset="0"/>
                <a:cs typeface="Times New Roman" panose="02020603050405020304" pitchFamily="18" charset="0"/>
              </a:rPr>
              <a:t>141. Dėl mokinio, kuris mokosi pagal </a:t>
            </a:r>
            <a:r>
              <a:rPr lang="lt-LT" b="1" dirty="0">
                <a:latin typeface="Times New Roman" panose="02020603050405020304" pitchFamily="18" charset="0"/>
                <a:cs typeface="Times New Roman" panose="02020603050405020304" pitchFamily="18" charset="0"/>
              </a:rPr>
              <a:t>individualizuotą pradinio ugdymo ir individualizuotą pagrindinio ugdymo programą arba socialinių įgūdžių ugdymo programą, </a:t>
            </a:r>
            <a:r>
              <a:rPr lang="lt-LT" dirty="0">
                <a:latin typeface="Times New Roman" panose="02020603050405020304" pitchFamily="18" charset="0"/>
                <a:cs typeface="Times New Roman" panose="02020603050405020304" pitchFamily="18" charset="0"/>
              </a:rPr>
              <a:t>mokymosi pasiekimų vertinimo (būdų, periodiškumo) ir įforminimo susitariama </a:t>
            </a:r>
            <a:r>
              <a:rPr lang="lt-LT" b="1" dirty="0">
                <a:latin typeface="Times New Roman" panose="02020603050405020304" pitchFamily="18" charset="0"/>
                <a:cs typeface="Times New Roman" panose="02020603050405020304" pitchFamily="18" charset="0"/>
              </a:rPr>
              <a:t>mokykloje</a:t>
            </a:r>
            <a:r>
              <a:rPr lang="lt-LT" dirty="0">
                <a:latin typeface="Times New Roman" panose="02020603050405020304" pitchFamily="18" charset="0"/>
                <a:cs typeface="Times New Roman" panose="02020603050405020304" pitchFamily="18" charset="0"/>
              </a:rPr>
              <a:t>. Susitarimai priimami, atsižvelgiant į mokinio galias ir vertinimo suvokimą, specialiuosius ugdymosi poreikius, numatomą pažangą, tėvų (globėjų, rūpintojų) pageidavimus. Vertinimo būdus renkasi </a:t>
            </a:r>
            <a:r>
              <a:rPr lang="lt-LT" b="1" dirty="0">
                <a:latin typeface="Times New Roman" panose="02020603050405020304" pitchFamily="18" charset="0"/>
                <a:cs typeface="Times New Roman" panose="02020603050405020304" pitchFamily="18" charset="0"/>
              </a:rPr>
              <a:t>mokykla</a:t>
            </a:r>
            <a:r>
              <a:rPr lang="lt-LT" dirty="0">
                <a:latin typeface="Times New Roman" panose="02020603050405020304" pitchFamily="18" charset="0"/>
                <a:cs typeface="Times New Roman" panose="02020603050405020304" pitchFamily="18" charset="0"/>
              </a:rPr>
              <a:t> (vertinimo įrašai „įskaityta“, „neįskaityta“, aprašai, pažymiai ir kt.).</a:t>
            </a:r>
          </a:p>
          <a:p>
            <a:endParaRPr lang="lt-LT" dirty="0"/>
          </a:p>
        </p:txBody>
      </p:sp>
    </p:spTree>
    <p:extLst>
      <p:ext uri="{BB962C8B-B14F-4D97-AF65-F5344CB8AC3E}">
        <p14:creationId xmlns:p14="http://schemas.microsoft.com/office/powerpoint/2010/main" val="3543496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2400" b="1" dirty="0">
                <a:latin typeface="Times New Roman" panose="02020603050405020304" pitchFamily="18" charset="0"/>
                <a:cs typeface="Times New Roman" panose="02020603050405020304" pitchFamily="18" charset="0"/>
              </a:rPr>
              <a:t>ŠVIETIMO PAGALBOS MOKINIUI, TURINČIAM SPECIALIŲJŲ UGDYMOSI POREIKIŲ, TEIKIMAS</a:t>
            </a:r>
            <a:r>
              <a:rPr lang="lt-LT" sz="2400" dirty="0">
                <a:latin typeface="Times New Roman" panose="02020603050405020304" pitchFamily="18" charset="0"/>
                <a:cs typeface="Times New Roman" panose="02020603050405020304" pitchFamily="18" charset="0"/>
              </a:rPr>
              <a:t/>
            </a:r>
            <a:br>
              <a:rPr lang="lt-LT" sz="2400" dirty="0">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lstStyle/>
          <a:p>
            <a:r>
              <a:rPr lang="lt-LT" dirty="0"/>
              <a:t>142. Švietimo pagalbą mokiniui </a:t>
            </a:r>
            <a:r>
              <a:rPr lang="lt-LT" b="1" dirty="0"/>
              <a:t>užtikrina mokykla</a:t>
            </a:r>
            <a:r>
              <a:rPr lang="lt-LT" b="1" dirty="0" smtClean="0"/>
              <a:t>.</a:t>
            </a:r>
          </a:p>
          <a:p>
            <a:endParaRPr lang="lt-LT" b="1" dirty="0"/>
          </a:p>
          <a:p>
            <a:pPr marL="0" indent="0">
              <a:buNone/>
            </a:pPr>
            <a:endParaRPr lang="lt-LT" dirty="0"/>
          </a:p>
          <a:p>
            <a:r>
              <a:rPr lang="lt-LT" dirty="0"/>
              <a:t>143. </a:t>
            </a:r>
            <a:r>
              <a:rPr lang="lt-LT" b="1" dirty="0"/>
              <a:t>Švietimo pagalba, ją teikiantys specialistai, tikslai ir intensyvumas mokiniui turi būti numatyti mokinio pagalbos plane</a:t>
            </a:r>
            <a:r>
              <a:rPr lang="lt-LT" dirty="0"/>
              <a:t>.</a:t>
            </a:r>
          </a:p>
          <a:p>
            <a:endParaRPr lang="lt-LT" dirty="0"/>
          </a:p>
        </p:txBody>
      </p:sp>
    </p:spTree>
    <p:extLst>
      <p:ext uri="{BB962C8B-B14F-4D97-AF65-F5344CB8AC3E}">
        <p14:creationId xmlns:p14="http://schemas.microsoft.com/office/powerpoint/2010/main" val="2337053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367393"/>
            <a:ext cx="10730594" cy="6017077"/>
          </a:xfrm>
        </p:spPr>
        <p:txBody>
          <a:bodyPr/>
          <a:lstStyle/>
          <a:p>
            <a:pPr marL="0" indent="0">
              <a:buNone/>
            </a:pPr>
            <a:r>
              <a:rPr lang="lt-LT" dirty="0">
                <a:latin typeface="Times New Roman" panose="02020603050405020304" pitchFamily="18" charset="0"/>
                <a:cs typeface="Times New Roman" panose="02020603050405020304" pitchFamily="18" charset="0"/>
              </a:rPr>
              <a:t>144. </a:t>
            </a:r>
            <a:r>
              <a:rPr lang="lt-LT" b="1" dirty="0">
                <a:latin typeface="Times New Roman" panose="02020603050405020304" pitchFamily="18" charset="0"/>
                <a:cs typeface="Times New Roman" panose="02020603050405020304" pitchFamily="18" charset="0"/>
              </a:rPr>
              <a:t>Švietimo pagalbą teikiantys specialistai </a:t>
            </a:r>
            <a:r>
              <a:rPr lang="lt-LT" dirty="0">
                <a:latin typeface="Times New Roman" panose="02020603050405020304" pitchFamily="18" charset="0"/>
                <a:cs typeface="Times New Roman" panose="02020603050405020304" pitchFamily="18" charset="0"/>
              </a:rPr>
              <a:t>padeda įveikti mokymosi sunkumus, šalindami priežastis, dėl kurių mokinys patiria mokymosi sunkumų ir susiduria su kliūtimis dalyvauti ugdymo procese, </a:t>
            </a:r>
            <a:r>
              <a:rPr lang="lt-LT" b="1" dirty="0">
                <a:latin typeface="Times New Roman" panose="02020603050405020304" pitchFamily="18" charset="0"/>
                <a:cs typeface="Times New Roman" panose="02020603050405020304" pitchFamily="18" charset="0"/>
              </a:rPr>
              <a:t>bendradarbiaudami dirba komandose kartu su mokytojais ir kitais specialistais, teikiančiais pagalbą mokiniui, mokinio tėvais (globėjais, rūpintojais), teikia konsultacinę pagalbą ir įgalina mokinio tėvus (globėjus, rūpintojus), kitus, teikiančius paslaugas ir pagalbas, padėti mokiniui ugdytis, sudaryti sąlygas mokytis ir užtikrinti jo gerovę. </a:t>
            </a:r>
          </a:p>
          <a:p>
            <a:endParaRPr lang="lt-LT" dirty="0"/>
          </a:p>
        </p:txBody>
      </p:sp>
    </p:spTree>
    <p:extLst>
      <p:ext uri="{BB962C8B-B14F-4D97-AF65-F5344CB8AC3E}">
        <p14:creationId xmlns:p14="http://schemas.microsoft.com/office/powerpoint/2010/main" val="2599329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440871"/>
            <a:ext cx="10697936" cy="5736092"/>
          </a:xfrm>
        </p:spPr>
        <p:txBody>
          <a:bodyPr/>
          <a:lstStyle/>
          <a:p>
            <a:pPr marL="0" indent="0">
              <a:buNone/>
            </a:pPr>
            <a:r>
              <a:rPr lang="lt-LT" dirty="0">
                <a:latin typeface="Times New Roman" panose="02020603050405020304" pitchFamily="18" charset="0"/>
                <a:cs typeface="Times New Roman" panose="02020603050405020304" pitchFamily="18" charset="0"/>
              </a:rPr>
              <a:t>145. Švietimo pagalba mokiniui teikiama laikinai ar pastoviai ugdymo proceso metu ar pasibaigus ugdymo procesui, konsultuojant mokinį, atsižvelgiant į individualiame ugdymo plane keliamus ugdymo(</a:t>
            </a:r>
            <a:r>
              <a:rPr lang="lt-LT" dirty="0" err="1">
                <a:latin typeface="Times New Roman" panose="02020603050405020304" pitchFamily="18" charset="0"/>
                <a:cs typeface="Times New Roman" panose="02020603050405020304" pitchFamily="18" charset="0"/>
              </a:rPr>
              <a:t>si</a:t>
            </a:r>
            <a:r>
              <a:rPr lang="lt-LT" dirty="0">
                <a:latin typeface="Times New Roman" panose="02020603050405020304" pitchFamily="18" charset="0"/>
                <a:cs typeface="Times New Roman" panose="02020603050405020304" pitchFamily="18" charset="0"/>
              </a:rPr>
              <a:t>) tikslus, pagalbą teikiančių specialistų funkcijas ir mokinio reikmes. </a:t>
            </a:r>
            <a:r>
              <a:rPr lang="lt-LT" b="1" dirty="0">
                <a:latin typeface="Times New Roman" panose="02020603050405020304" pitchFamily="18" charset="0"/>
                <a:cs typeface="Times New Roman" panose="02020603050405020304" pitchFamily="18" charset="0"/>
              </a:rPr>
              <a:t>Siekiant </a:t>
            </a:r>
            <a:r>
              <a:rPr lang="lt-LT" b="1" dirty="0" err="1">
                <a:latin typeface="Times New Roman" panose="02020603050405020304" pitchFamily="18" charset="0"/>
                <a:cs typeface="Times New Roman" panose="02020603050405020304" pitchFamily="18" charset="0"/>
              </a:rPr>
              <a:t>įtraukties</a:t>
            </a:r>
            <a:r>
              <a:rPr lang="lt-LT" b="1" dirty="0">
                <a:latin typeface="Times New Roman" panose="02020603050405020304" pitchFamily="18" charset="0"/>
                <a:cs typeface="Times New Roman" panose="02020603050405020304" pitchFamily="18" charset="0"/>
              </a:rPr>
              <a:t> į ugdymo procesą ir teikiant pagalbą pamokoje, klasėje pasirenkami kuo mažiau </a:t>
            </a:r>
            <a:r>
              <a:rPr lang="lt-LT" b="1" dirty="0" err="1">
                <a:latin typeface="Times New Roman" panose="02020603050405020304" pitchFamily="18" charset="0"/>
                <a:cs typeface="Times New Roman" panose="02020603050405020304" pitchFamily="18" charset="0"/>
              </a:rPr>
              <a:t>stigmatizuojantys</a:t>
            </a:r>
            <a:r>
              <a:rPr lang="lt-LT" b="1" dirty="0">
                <a:latin typeface="Times New Roman" panose="02020603050405020304" pitchFamily="18" charset="0"/>
                <a:cs typeface="Times New Roman" panose="02020603050405020304" pitchFamily="18" charset="0"/>
              </a:rPr>
              <a:t> ugdymo ir švietimo pagalbos teikimo būdai.</a:t>
            </a: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2240686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889907"/>
            <a:ext cx="10453007" cy="5287056"/>
          </a:xfrm>
        </p:spPr>
        <p:txBody>
          <a:bodyPr/>
          <a:lstStyle/>
          <a:p>
            <a:r>
              <a:rPr lang="lt-LT" dirty="0">
                <a:latin typeface="Times New Roman" panose="02020603050405020304" pitchFamily="18" charset="0"/>
                <a:cs typeface="Times New Roman" panose="02020603050405020304" pitchFamily="18" charset="0"/>
              </a:rPr>
              <a:t>146. Švietimo pagalbos teikimo formos parenkamos mokiniui individualiai, jos gali būti specialiosios pamokos, pratybos, konsultacijos, pagalba ugdymosi veiklose, </a:t>
            </a:r>
            <a:r>
              <a:rPr lang="lt-LT" dirty="0" err="1">
                <a:latin typeface="Times New Roman" panose="02020603050405020304" pitchFamily="18" charset="0"/>
                <a:cs typeface="Times New Roman" panose="02020603050405020304" pitchFamily="18" charset="0"/>
              </a:rPr>
              <a:t>savirūpos</a:t>
            </a:r>
            <a:r>
              <a:rPr lang="lt-LT" dirty="0">
                <a:latin typeface="Times New Roman" panose="02020603050405020304" pitchFamily="18" charset="0"/>
                <a:cs typeface="Times New Roman" panose="02020603050405020304" pitchFamily="18" charset="0"/>
              </a:rPr>
              <a:t> procese ir kt.:</a:t>
            </a:r>
          </a:p>
          <a:p>
            <a:r>
              <a:rPr lang="lt-LT" dirty="0">
                <a:latin typeface="Times New Roman" panose="02020603050405020304" pitchFamily="18" charset="0"/>
                <a:cs typeface="Times New Roman" panose="02020603050405020304" pitchFamily="18" charset="0"/>
              </a:rPr>
              <a:t>146.1. </a:t>
            </a:r>
            <a:r>
              <a:rPr lang="lt-LT" b="1" dirty="0">
                <a:latin typeface="Times New Roman" panose="02020603050405020304" pitchFamily="18" charset="0"/>
                <a:cs typeface="Times New Roman" panose="02020603050405020304" pitchFamily="18" charset="0"/>
              </a:rPr>
              <a:t>specialioji pamoka</a:t>
            </a:r>
            <a:r>
              <a:rPr lang="lt-LT" dirty="0">
                <a:latin typeface="Times New Roman" panose="02020603050405020304" pitchFamily="18" charset="0"/>
                <a:cs typeface="Times New Roman" panose="02020603050405020304" pitchFamily="18" charset="0"/>
              </a:rPr>
              <a:t>, skirta </a:t>
            </a:r>
            <a:r>
              <a:rPr lang="lt-LT" b="1" dirty="0">
                <a:latin typeface="Times New Roman" panose="02020603050405020304" pitchFamily="18" charset="0"/>
                <a:cs typeface="Times New Roman" panose="02020603050405020304" pitchFamily="18" charset="0"/>
              </a:rPr>
              <a:t>mokymosi sunkumams ar sutrikimams</a:t>
            </a:r>
            <a:r>
              <a:rPr lang="lt-LT" dirty="0">
                <a:latin typeface="Times New Roman" panose="02020603050405020304" pitchFamily="18" charset="0"/>
                <a:cs typeface="Times New Roman" panose="02020603050405020304" pitchFamily="18" charset="0"/>
              </a:rPr>
              <a:t>, kylantiems dėl įgimtų ar įgytų sutrikimų, </a:t>
            </a:r>
            <a:r>
              <a:rPr lang="lt-LT" b="1" dirty="0">
                <a:latin typeface="Times New Roman" panose="02020603050405020304" pitchFamily="18" charset="0"/>
                <a:cs typeface="Times New Roman" panose="02020603050405020304" pitchFamily="18" charset="0"/>
              </a:rPr>
              <a:t>įveikti</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išskirtiniams asmens gabumams</a:t>
            </a:r>
            <a:r>
              <a:rPr lang="lt-LT" dirty="0">
                <a:latin typeface="Times New Roman" panose="02020603050405020304" pitchFamily="18" charset="0"/>
                <a:cs typeface="Times New Roman" panose="02020603050405020304" pitchFamily="18" charset="0"/>
              </a:rPr>
              <a:t> ugdyti;</a:t>
            </a:r>
          </a:p>
          <a:p>
            <a:r>
              <a:rPr lang="lt-LT" dirty="0">
                <a:latin typeface="Times New Roman" panose="02020603050405020304" pitchFamily="18" charset="0"/>
                <a:cs typeface="Times New Roman" panose="02020603050405020304" pitchFamily="18" charset="0"/>
              </a:rPr>
              <a:t>146.2. </a:t>
            </a:r>
            <a:r>
              <a:rPr lang="lt-LT" b="1" dirty="0">
                <a:latin typeface="Times New Roman" panose="02020603050405020304" pitchFamily="18" charset="0"/>
                <a:cs typeface="Times New Roman" panose="02020603050405020304" pitchFamily="18" charset="0"/>
              </a:rPr>
              <a:t>specialiosios pratybos</a:t>
            </a:r>
            <a:r>
              <a:rPr lang="lt-LT" dirty="0">
                <a:latin typeface="Times New Roman" panose="02020603050405020304" pitchFamily="18" charset="0"/>
                <a:cs typeface="Times New Roman" panose="02020603050405020304" pitchFamily="18" charset="0"/>
              </a:rPr>
              <a:t>, skirtos </a:t>
            </a:r>
            <a:r>
              <a:rPr lang="lt-LT" b="1" dirty="0">
                <a:latin typeface="Times New Roman" panose="02020603050405020304" pitchFamily="18" charset="0"/>
                <a:cs typeface="Times New Roman" panose="02020603050405020304" pitchFamily="18" charset="0"/>
              </a:rPr>
              <a:t>švietimo veiksmingumui didinti</a:t>
            </a:r>
            <a:r>
              <a:rPr lang="lt-LT" dirty="0">
                <a:latin typeface="Times New Roman" panose="02020603050405020304" pitchFamily="18" charset="0"/>
                <a:cs typeface="Times New Roman" panose="02020603050405020304" pitchFamily="18" charset="0"/>
              </a:rPr>
              <a:t>, įgimtiems ar įgytiems sutrikimams </a:t>
            </a:r>
            <a:r>
              <a:rPr lang="lt-LT" b="1" dirty="0">
                <a:latin typeface="Times New Roman" panose="02020603050405020304" pitchFamily="18" charset="0"/>
                <a:cs typeface="Times New Roman" panose="02020603050405020304" pitchFamily="18" charset="0"/>
              </a:rPr>
              <a:t>kompensuoti, gebėjimams ir galioms plėtoti</a:t>
            </a:r>
            <a:r>
              <a:rPr lang="lt-LT" dirty="0">
                <a:latin typeface="Times New Roman" panose="02020603050405020304" pitchFamily="18" charset="0"/>
                <a:cs typeface="Times New Roman" panose="02020603050405020304" pitchFamily="18" charset="0"/>
              </a:rPr>
              <a:t>, kurios gali būti vykdomos </a:t>
            </a:r>
            <a:r>
              <a:rPr lang="lt-LT" b="1" dirty="0">
                <a:latin typeface="Times New Roman" panose="02020603050405020304" pitchFamily="18" charset="0"/>
                <a:cs typeface="Times New Roman" panose="02020603050405020304" pitchFamily="18" charset="0"/>
              </a:rPr>
              <a:t>individualiai ar grupėmis (2–8 mokiniai).</a:t>
            </a:r>
            <a:endParaRPr lang="lt-LT"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1200098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r>
              <a:rPr lang="lt-LT" sz="3200" dirty="0" smtClean="0">
                <a:latin typeface="Times New Roman" panose="02020603050405020304" pitchFamily="18" charset="0"/>
                <a:cs typeface="Times New Roman" panose="02020603050405020304" pitchFamily="18" charset="0"/>
              </a:rPr>
              <a:t>Rekomenduojami leidiniai:</a:t>
            </a:r>
            <a:endParaRPr lang="lt-LT" sz="3200"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p:txBody>
          <a:bodyPr>
            <a:normAutofit fontScale="62500" lnSpcReduction="20000"/>
          </a:bodyPr>
          <a:lstStyle/>
          <a:p>
            <a:pPr marL="0" indent="0">
              <a:buNone/>
            </a:pPr>
            <a:r>
              <a:rPr lang="lt-LT" sz="3600" b="1" dirty="0">
                <a:latin typeface="Times New Roman" panose="02020603050405020304" pitchFamily="18" charset="0"/>
                <a:cs typeface="Times New Roman" panose="02020603050405020304" pitchFamily="18" charset="0"/>
              </a:rPr>
              <a:t>LIETUVOS RESPUBLIKOS ŠVIETIMO, MOKSLO IR SPORTO MINISTRAS</a:t>
            </a:r>
            <a:endParaRPr lang="lt-LT" sz="3600" dirty="0">
              <a:latin typeface="Times New Roman" panose="02020603050405020304" pitchFamily="18" charset="0"/>
              <a:cs typeface="Times New Roman" panose="02020603050405020304" pitchFamily="18" charset="0"/>
            </a:endParaRPr>
          </a:p>
          <a:p>
            <a:pPr marL="0" indent="0">
              <a:buNone/>
            </a:pPr>
            <a:r>
              <a:rPr lang="lt-LT" sz="3600" dirty="0">
                <a:latin typeface="Times New Roman" panose="02020603050405020304" pitchFamily="18" charset="0"/>
                <a:cs typeface="Times New Roman" panose="02020603050405020304" pitchFamily="18" charset="0"/>
              </a:rPr>
              <a:t> </a:t>
            </a:r>
          </a:p>
          <a:p>
            <a:pPr marL="0" indent="0" fontAlgn="base">
              <a:buNone/>
            </a:pPr>
            <a:r>
              <a:rPr lang="lt-LT" sz="3600" dirty="0">
                <a:latin typeface="Times New Roman" panose="02020603050405020304" pitchFamily="18" charset="0"/>
                <a:cs typeface="Times New Roman" panose="02020603050405020304" pitchFamily="18" charset="0"/>
              </a:rPr>
              <a:t> </a:t>
            </a:r>
          </a:p>
          <a:p>
            <a:pPr marL="0" indent="0">
              <a:buNone/>
            </a:pPr>
            <a:r>
              <a:rPr lang="lt-LT" sz="3600" dirty="0">
                <a:latin typeface="Times New Roman" panose="02020603050405020304" pitchFamily="18" charset="0"/>
                <a:cs typeface="Times New Roman" panose="02020603050405020304" pitchFamily="18" charset="0"/>
              </a:rPr>
              <a:t> </a:t>
            </a:r>
          </a:p>
          <a:p>
            <a:pPr marL="0" indent="0" fontAlgn="base">
              <a:buNone/>
            </a:pPr>
            <a:r>
              <a:rPr lang="lt-LT" sz="3600" b="1" dirty="0">
                <a:latin typeface="Times New Roman" panose="02020603050405020304" pitchFamily="18" charset="0"/>
                <a:cs typeface="Times New Roman" panose="02020603050405020304" pitchFamily="18" charset="0"/>
              </a:rPr>
              <a:t>ĮSAKYMAS</a:t>
            </a:r>
            <a:endParaRPr lang="lt-LT" sz="3600" dirty="0">
              <a:latin typeface="Times New Roman" panose="02020603050405020304" pitchFamily="18" charset="0"/>
              <a:cs typeface="Times New Roman" panose="02020603050405020304" pitchFamily="18" charset="0"/>
            </a:endParaRPr>
          </a:p>
          <a:p>
            <a:pPr marL="0" indent="0">
              <a:buNone/>
            </a:pPr>
            <a:endParaRPr lang="lt-LT" sz="3600" dirty="0">
              <a:latin typeface="Times New Roman" panose="02020603050405020304" pitchFamily="18" charset="0"/>
              <a:cs typeface="Times New Roman" panose="02020603050405020304" pitchFamily="18" charset="0"/>
            </a:endParaRPr>
          </a:p>
          <a:p>
            <a:pPr marL="0" indent="0" fontAlgn="base">
              <a:buNone/>
            </a:pPr>
            <a:r>
              <a:rPr lang="lt-LT" sz="3600" b="1" dirty="0">
                <a:latin typeface="Times New Roman" panose="02020603050405020304" pitchFamily="18" charset="0"/>
                <a:cs typeface="Times New Roman" panose="02020603050405020304" pitchFamily="18" charset="0"/>
              </a:rPr>
              <a:t>DĖL UGDYMO ORGANIZAVIMO REKOMENDACIJŲ </a:t>
            </a:r>
            <a:r>
              <a:rPr lang="lt-LT" sz="3600" b="1" cap="all" dirty="0">
                <a:latin typeface="Times New Roman" panose="02020603050405020304" pitchFamily="18" charset="0"/>
                <a:cs typeface="Times New Roman" panose="02020603050405020304" pitchFamily="18" charset="0"/>
              </a:rPr>
              <a:t>MOKINIAMS, KURIEMS DIAGNOZUOTAS AUTIZMAS, PATVIRTINIMO</a:t>
            </a:r>
            <a:endParaRPr lang="lt-LT" sz="3600" dirty="0">
              <a:latin typeface="Times New Roman" panose="02020603050405020304" pitchFamily="18" charset="0"/>
              <a:cs typeface="Times New Roman" panose="02020603050405020304" pitchFamily="18" charset="0"/>
            </a:endParaRPr>
          </a:p>
          <a:p>
            <a:pPr marL="0" indent="0" fontAlgn="base">
              <a:buNone/>
            </a:pPr>
            <a:r>
              <a:rPr lang="lt-LT" sz="3600" dirty="0">
                <a:latin typeface="Times New Roman" panose="02020603050405020304" pitchFamily="18" charset="0"/>
                <a:cs typeface="Times New Roman" panose="02020603050405020304" pitchFamily="18" charset="0"/>
              </a:rPr>
              <a:t> </a:t>
            </a:r>
          </a:p>
          <a:p>
            <a:pPr marL="0" indent="0">
              <a:buNone/>
            </a:pPr>
            <a:r>
              <a:rPr lang="lt-LT" sz="3600" dirty="0">
                <a:latin typeface="Times New Roman" panose="02020603050405020304" pitchFamily="18" charset="0"/>
                <a:cs typeface="Times New Roman" panose="02020603050405020304" pitchFamily="18" charset="0"/>
              </a:rPr>
              <a:t> </a:t>
            </a:r>
          </a:p>
          <a:p>
            <a:pPr marL="0" indent="0" fontAlgn="base">
              <a:buNone/>
            </a:pPr>
            <a:r>
              <a:rPr lang="lt-LT" sz="3600" dirty="0">
                <a:latin typeface="Times New Roman" panose="02020603050405020304" pitchFamily="18" charset="0"/>
                <a:cs typeface="Times New Roman" panose="02020603050405020304" pitchFamily="18" charset="0"/>
              </a:rPr>
              <a:t>2020 m. rugsėjo 14 d. Nr. V-1367</a:t>
            </a:r>
          </a:p>
          <a:p>
            <a:pPr marL="0" indent="0" fontAlgn="base">
              <a:buNone/>
            </a:pPr>
            <a:r>
              <a:rPr lang="lt-LT" sz="3600" dirty="0">
                <a:latin typeface="Times New Roman" panose="02020603050405020304" pitchFamily="18" charset="0"/>
                <a:cs typeface="Times New Roman" panose="02020603050405020304" pitchFamily="18" charset="0"/>
              </a:rPr>
              <a:t>Vilnius</a:t>
            </a:r>
          </a:p>
          <a:p>
            <a:endParaRPr lang="lt-LT" dirty="0"/>
          </a:p>
        </p:txBody>
      </p:sp>
    </p:spTree>
    <p:extLst>
      <p:ext uri="{BB962C8B-B14F-4D97-AF65-F5344CB8AC3E}">
        <p14:creationId xmlns:p14="http://schemas.microsoft.com/office/powerpoint/2010/main" val="2528130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628650"/>
            <a:ext cx="10575471" cy="5548313"/>
          </a:xfrm>
        </p:spPr>
        <p:txBody>
          <a:bodyPr/>
          <a:lstStyle/>
          <a:p>
            <a:pPr marL="0" indent="0">
              <a:buNone/>
            </a:pPr>
            <a:endParaRPr lang="lt-LT" dirty="0" smtClean="0"/>
          </a:p>
          <a:p>
            <a:pPr marL="0" indent="0">
              <a:buNone/>
            </a:pPr>
            <a:endParaRPr lang="lt-LT" dirty="0"/>
          </a:p>
          <a:p>
            <a:pPr marL="0" indent="0">
              <a:buNone/>
            </a:pPr>
            <a:endParaRPr lang="lt-LT" dirty="0" smtClean="0"/>
          </a:p>
          <a:p>
            <a:pPr marL="0" indent="0">
              <a:buNone/>
            </a:pPr>
            <a:r>
              <a:rPr lang="lt-LT" b="1" dirty="0" smtClean="0"/>
              <a:t>PATARIMAI PEDAGOGAMS, kaip </a:t>
            </a:r>
            <a:r>
              <a:rPr lang="lt-LT" b="1" dirty="0"/>
              <a:t>parengti individualų pagalbos planą vaikams, turintiems įvairiapusių raidos </a:t>
            </a:r>
            <a:r>
              <a:rPr lang="lt-LT" b="1" dirty="0" smtClean="0"/>
              <a:t>sutrikimų.</a:t>
            </a:r>
          </a:p>
          <a:p>
            <a:pPr marL="0" indent="0">
              <a:buNone/>
            </a:pPr>
            <a:endParaRPr lang="lt-LT" dirty="0"/>
          </a:p>
          <a:p>
            <a:pPr marL="0" indent="0">
              <a:buNone/>
            </a:pPr>
            <a:r>
              <a:rPr lang="lt-LT" dirty="0" smtClean="0"/>
              <a:t>Loreta </a:t>
            </a:r>
            <a:r>
              <a:rPr lang="lt-LT" dirty="0" err="1" smtClean="0"/>
              <a:t>Grikainienė</a:t>
            </a:r>
            <a:endParaRPr lang="lt-LT" dirty="0" smtClean="0"/>
          </a:p>
          <a:p>
            <a:pPr marL="0" indent="0">
              <a:buNone/>
            </a:pPr>
            <a:r>
              <a:rPr lang="lt-LT" dirty="0" smtClean="0"/>
              <a:t>Sutrikusios raidos vaikų konsultavimo skyrius</a:t>
            </a:r>
            <a:endParaRPr lang="lt-LT" dirty="0"/>
          </a:p>
        </p:txBody>
      </p:sp>
    </p:spTree>
    <p:extLst>
      <p:ext uri="{BB962C8B-B14F-4D97-AF65-F5344CB8AC3E}">
        <p14:creationId xmlns:p14="http://schemas.microsoft.com/office/powerpoint/2010/main" val="3882615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465364"/>
            <a:ext cx="10616293" cy="5711599"/>
          </a:xfrm>
        </p:spPr>
        <p:txBody>
          <a:bodyPr/>
          <a:lstStyle/>
          <a:p>
            <a:pPr marL="0" indent="0">
              <a:buNone/>
            </a:pPr>
            <a:r>
              <a:rPr lang="lt-LT" sz="2400" dirty="0" smtClean="0">
                <a:latin typeface="Times New Roman" panose="02020603050405020304" pitchFamily="18" charset="0"/>
                <a:cs typeface="Times New Roman" panose="02020603050405020304" pitchFamily="18" charset="0"/>
              </a:rPr>
              <a:t>Mokinio mamos laiškas</a:t>
            </a:r>
            <a:endParaRPr lang="lt-LT" sz="2400" dirty="0" smtClean="0">
              <a:latin typeface="Times New Roman" panose="02020603050405020304" pitchFamily="18" charset="0"/>
              <a:cs typeface="Times New Roman" panose="02020603050405020304" pitchFamily="18" charset="0"/>
            </a:endParaRPr>
          </a:p>
          <a:p>
            <a:pPr marL="0" indent="0">
              <a:buNone/>
            </a:pPr>
            <a:endParaRPr lang="lt-LT" dirty="0" smtClean="0">
              <a:latin typeface="Times New Roman" panose="02020603050405020304" pitchFamily="18" charset="0"/>
              <a:cs typeface="Times New Roman" panose="02020603050405020304" pitchFamily="18" charset="0"/>
            </a:endParaRPr>
          </a:p>
          <a:p>
            <a:pPr marL="0" indent="0">
              <a:buNone/>
            </a:pPr>
            <a:endParaRPr lang="lt-LT" dirty="0" smtClean="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Sveiki</a:t>
            </a:r>
            <a:r>
              <a:rPr lang="lt-LT" dirty="0">
                <a:latin typeface="Times New Roman" panose="02020603050405020304" pitchFamily="18" charset="0"/>
                <a:cs typeface="Times New Roman" panose="02020603050405020304" pitchFamily="18" charset="0"/>
              </a:rPr>
              <a:t>, </a:t>
            </a:r>
            <a:endParaRPr lang="lt-LT" dirty="0" smtClean="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turiu </a:t>
            </a:r>
            <a:r>
              <a:rPr lang="lt-LT" dirty="0">
                <a:latin typeface="Times New Roman" panose="02020603050405020304" pitchFamily="18" charset="0"/>
                <a:cs typeface="Times New Roman" panose="02020603050405020304" pitchFamily="18" charset="0"/>
              </a:rPr>
              <a:t>galimybę ir esu </a:t>
            </a:r>
            <a:r>
              <a:rPr lang="lt-LT" dirty="0" smtClean="0">
                <a:latin typeface="Times New Roman" panose="02020603050405020304" pitchFamily="18" charset="0"/>
                <a:cs typeface="Times New Roman" panose="02020603050405020304" pitchFamily="18" charset="0"/>
              </a:rPr>
              <a:t>dėkinga </a:t>
            </a:r>
            <a:r>
              <a:rPr lang="lt-LT" dirty="0">
                <a:latin typeface="Times New Roman" panose="02020603050405020304" pitchFamily="18" charset="0"/>
                <a:cs typeface="Times New Roman" panose="02020603050405020304" pitchFamily="18" charset="0"/>
              </a:rPr>
              <a:t>už tai, kad galiu pasidalinti savo </a:t>
            </a:r>
            <a:endParaRPr lang="lt-LT" dirty="0" smtClean="0">
              <a:latin typeface="Times New Roman" panose="02020603050405020304" pitchFamily="18" charset="0"/>
              <a:cs typeface="Times New Roman" panose="02020603050405020304" pitchFamily="18" charset="0"/>
            </a:endParaRPr>
          </a:p>
          <a:p>
            <a:pPr marL="0" indent="0">
              <a:buNone/>
            </a:pPr>
            <a:r>
              <a:rPr lang="lt-LT" dirty="0" smtClean="0">
                <a:latin typeface="Times New Roman" panose="02020603050405020304" pitchFamily="18" charset="0"/>
                <a:cs typeface="Times New Roman" panose="02020603050405020304" pitchFamily="18" charset="0"/>
              </a:rPr>
              <a:t>mintimis</a:t>
            </a:r>
            <a:r>
              <a:rPr lang="lt-LT" dirty="0">
                <a:latin typeface="Times New Roman" panose="02020603050405020304" pitchFamily="18" charset="0"/>
                <a:cs typeface="Times New Roman" panose="02020603050405020304" pitchFamily="18" charset="0"/>
              </a:rPr>
              <a:t>, pastebėjimais, patirtimi. Tikiuosi jie bus naudingi, </a:t>
            </a:r>
            <a:r>
              <a:rPr lang="lt-LT" dirty="0" smtClean="0">
                <a:latin typeface="Times New Roman" panose="02020603050405020304" pitchFamily="18" charset="0"/>
                <a:cs typeface="Times New Roman" panose="02020603050405020304" pitchFamily="18" charset="0"/>
              </a:rPr>
              <a:t>padės</a:t>
            </a:r>
          </a:p>
          <a:p>
            <a:pPr marL="0" indent="0">
              <a:buNone/>
            </a:pPr>
            <a:r>
              <a:rPr lang="lt-LT" dirty="0" smtClean="0">
                <a:latin typeface="Times New Roman" panose="02020603050405020304" pitchFamily="18" charset="0"/>
                <a:cs typeface="Times New Roman" panose="02020603050405020304" pitchFamily="18" charset="0"/>
              </a:rPr>
              <a:t>pažvelgti </a:t>
            </a:r>
            <a:r>
              <a:rPr lang="lt-LT" dirty="0">
                <a:latin typeface="Times New Roman" panose="02020603050405020304" pitchFamily="18" charset="0"/>
                <a:cs typeface="Times New Roman" panose="02020603050405020304" pitchFamily="18" charset="0"/>
              </a:rPr>
              <a:t>į neįgalų vaiką iš šeimos pozicijos.</a:t>
            </a:r>
          </a:p>
          <a:p>
            <a:endParaRPr lang="lt-LT" dirty="0"/>
          </a:p>
        </p:txBody>
      </p:sp>
    </p:spTree>
    <p:extLst>
      <p:ext uri="{BB962C8B-B14F-4D97-AF65-F5344CB8AC3E}">
        <p14:creationId xmlns:p14="http://schemas.microsoft.com/office/powerpoint/2010/main" val="4155974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620486"/>
            <a:ext cx="10461171" cy="5556477"/>
          </a:xfrm>
        </p:spPr>
        <p:txBody>
          <a:bodyPr/>
          <a:lstStyle/>
          <a:p>
            <a:pPr marL="0" indent="0">
              <a:buNone/>
            </a:pPr>
            <a:r>
              <a:rPr lang="lt-LT" dirty="0" smtClean="0">
                <a:latin typeface="Times New Roman" panose="02020603050405020304" pitchFamily="18" charset="0"/>
                <a:cs typeface="Times New Roman" panose="02020603050405020304" pitchFamily="18" charset="0"/>
              </a:rPr>
              <a:t>Prisistatome</a:t>
            </a: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Esame keturių asmenų šeima, kurioje auga sunkią negalią (Dauno sindromas ir kt.) turintis sūnus. Jam yra 19 m</a:t>
            </a:r>
            <a:r>
              <a:rPr lang="lt-LT" dirty="0" smtClean="0">
                <a:latin typeface="Times New Roman" panose="02020603050405020304" pitchFamily="18" charset="0"/>
                <a:cs typeface="Times New Roman" panose="02020603050405020304" pitchFamily="18" charset="0"/>
              </a:rPr>
              <a:t>.</a:t>
            </a: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Saulius - </a:t>
            </a:r>
            <a:r>
              <a:rPr lang="lt-LT" dirty="0" err="1">
                <a:latin typeface="Times New Roman" panose="02020603050405020304" pitchFamily="18" charset="0"/>
                <a:cs typeface="Times New Roman" panose="02020603050405020304" pitchFamily="18" charset="0"/>
              </a:rPr>
              <a:t>empatiškas</a:t>
            </a:r>
            <a:r>
              <a:rPr lang="lt-LT" dirty="0">
                <a:latin typeface="Times New Roman" panose="02020603050405020304" pitchFamily="18" charset="0"/>
                <a:cs typeface="Times New Roman" panose="02020603050405020304" pitchFamily="18" charset="0"/>
              </a:rPr>
              <a:t>, šiltas, jautrus, ramus, geraširdis, dažnai besišypsantis (ne veltui, renkant vardą nė vienas nelipo, tik šis) jaunuolis. Mėgsta klausytis muzikos, keliauti, kolekcionuoja mašinėles</a:t>
            </a:r>
            <a:r>
              <a:rPr lang="lt-LT" dirty="0" smtClean="0">
                <a:latin typeface="Times New Roman" panose="02020603050405020304" pitchFamily="18" charset="0"/>
                <a:cs typeface="Times New Roman" panose="02020603050405020304" pitchFamily="18" charset="0"/>
              </a:rPr>
              <a:t>.</a:t>
            </a: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Į mūsų šeimą jis yra įaugęs šaknimis, yra mūsų gyvenimo dalis.</a:t>
            </a:r>
          </a:p>
          <a:p>
            <a:endParaRPr lang="lt-LT" dirty="0"/>
          </a:p>
        </p:txBody>
      </p:sp>
    </p:spTree>
    <p:extLst>
      <p:ext uri="{BB962C8B-B14F-4D97-AF65-F5344CB8AC3E}">
        <p14:creationId xmlns:p14="http://schemas.microsoft.com/office/powerpoint/2010/main" val="2745887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200" y="612321"/>
            <a:ext cx="10526486" cy="5564642"/>
          </a:xfrm>
        </p:spPr>
        <p:txBody>
          <a:bodyPr/>
          <a:lstStyle/>
          <a:p>
            <a:pPr marL="0" indent="0">
              <a:buNone/>
            </a:pPr>
            <a:r>
              <a:rPr lang="lt-LT" dirty="0" smtClean="0">
                <a:latin typeface="Times New Roman" panose="02020603050405020304" pitchFamily="18" charset="0"/>
                <a:cs typeface="Times New Roman" panose="02020603050405020304" pitchFamily="18" charset="0"/>
              </a:rPr>
              <a:t>Atradome</a:t>
            </a:r>
          </a:p>
          <a:p>
            <a:pPr marL="0" indent="0">
              <a:buNone/>
            </a:pPr>
            <a:endParaRPr lang="lt-LT" dirty="0">
              <a:latin typeface="Times New Roman" panose="02020603050405020304" pitchFamily="18" charset="0"/>
              <a:cs typeface="Times New Roman" panose="02020603050405020304" pitchFamily="18" charset="0"/>
            </a:endParaRPr>
          </a:p>
          <a:p>
            <a:r>
              <a:rPr lang="lt-LT" dirty="0" smtClean="0">
                <a:latin typeface="Times New Roman" panose="02020603050405020304" pitchFamily="18" charset="0"/>
                <a:cs typeface="Times New Roman" panose="02020603050405020304" pitchFamily="18" charset="0"/>
              </a:rPr>
              <a:t>Sauliaus </a:t>
            </a:r>
            <a:r>
              <a:rPr lang="lt-LT" dirty="0">
                <a:latin typeface="Times New Roman" panose="02020603050405020304" pitchFamily="18" charset="0"/>
                <a:cs typeface="Times New Roman" panose="02020603050405020304" pitchFamily="18" charset="0"/>
              </a:rPr>
              <a:t>gimimas sustiprino, sutelkė šeimą (vyras turėjo sūnaus iki </a:t>
            </a:r>
            <a:r>
              <a:rPr lang="lt-LT" dirty="0" smtClean="0">
                <a:latin typeface="Times New Roman" panose="02020603050405020304" pitchFamily="18" charset="0"/>
                <a:cs typeface="Times New Roman" panose="02020603050405020304" pitchFamily="18" charset="0"/>
              </a:rPr>
              <a:t>3 </a:t>
            </a:r>
            <a:r>
              <a:rPr lang="lt-LT" dirty="0">
                <a:latin typeface="Times New Roman" panose="02020603050405020304" pitchFamily="18" charset="0"/>
                <a:cs typeface="Times New Roman" panose="02020603050405020304" pitchFamily="18" charset="0"/>
              </a:rPr>
              <a:t>m. priežiūros atostogas). Pasikeitė kaimynų požiūris, santykiai tapo artimesni, šiltesni. Liko tik laiko patikrinti šeimos draugai, giminės.</a:t>
            </a:r>
          </a:p>
          <a:p>
            <a:pPr marL="0" indent="0">
              <a:buNone/>
            </a:pPr>
            <a:endParaRPr lang="lt-LT" dirty="0" smtClean="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r>
              <a:rPr lang="lt-LT" dirty="0" smtClean="0">
                <a:latin typeface="Times New Roman" panose="02020603050405020304" pitchFamily="18" charset="0"/>
                <a:cs typeface="Times New Roman" panose="02020603050405020304" pitchFamily="18" charset="0"/>
              </a:rPr>
              <a:t>Jaučiamės </a:t>
            </a:r>
            <a:r>
              <a:rPr lang="lt-LT" dirty="0">
                <a:latin typeface="Times New Roman" panose="02020603050405020304" pitchFamily="18" charset="0"/>
                <a:cs typeface="Times New Roman" panose="02020603050405020304" pitchFamily="18" charset="0"/>
              </a:rPr>
              <a:t>laisvesniais visuomenės nariais. Žmonės nevarsto užjaučiančiais, pašaipiais </a:t>
            </a:r>
            <a:r>
              <a:rPr lang="lt-LT" dirty="0" err="1">
                <a:latin typeface="Times New Roman" panose="02020603050405020304" pitchFamily="18" charset="0"/>
                <a:cs typeface="Times New Roman" panose="02020603050405020304" pitchFamily="18" charset="0"/>
              </a:rPr>
              <a:t>žvilgniais</a:t>
            </a:r>
            <a:r>
              <a:rPr lang="lt-LT" dirty="0">
                <a:latin typeface="Times New Roman" panose="02020603050405020304" pitchFamily="18" charset="0"/>
                <a:cs typeface="Times New Roman" panose="02020603050405020304" pitchFamily="18" charset="0"/>
              </a:rPr>
              <a:t>. Mielai galime lankytis kavinėse, koncertuose, keliauti ir kt.</a:t>
            </a:r>
          </a:p>
          <a:p>
            <a:endParaRPr lang="lt-LT" dirty="0"/>
          </a:p>
        </p:txBody>
      </p:sp>
    </p:spTree>
    <p:extLst>
      <p:ext uri="{BB962C8B-B14F-4D97-AF65-F5344CB8AC3E}">
        <p14:creationId xmlns:p14="http://schemas.microsoft.com/office/powerpoint/2010/main" val="1029992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83721" y="285750"/>
            <a:ext cx="11315700" cy="6245679"/>
          </a:xfrm>
        </p:spPr>
        <p:txBody>
          <a:bodyPr>
            <a:normAutofit/>
          </a:bodyPr>
          <a:lstStyle/>
          <a:p>
            <a:pPr marL="0" indent="0">
              <a:buNone/>
            </a:pPr>
            <a:r>
              <a:rPr lang="lt-LT" sz="3000" dirty="0" smtClean="0">
                <a:latin typeface="Times New Roman" panose="02020603050405020304" pitchFamily="18" charset="0"/>
                <a:cs typeface="Times New Roman" panose="02020603050405020304" pitchFamily="18" charset="0"/>
              </a:rPr>
              <a:t>Pastebėjome</a:t>
            </a:r>
          </a:p>
          <a:p>
            <a:pPr marL="0" indent="0">
              <a:buNone/>
            </a:pPr>
            <a:endParaRPr lang="lt-LT" sz="3000" dirty="0">
              <a:latin typeface="Times New Roman" panose="02020603050405020304" pitchFamily="18" charset="0"/>
              <a:cs typeface="Times New Roman" panose="02020603050405020304" pitchFamily="18" charset="0"/>
            </a:endParaRPr>
          </a:p>
          <a:p>
            <a:r>
              <a:rPr lang="lt-LT" sz="3000" dirty="0" smtClean="0">
                <a:latin typeface="Times New Roman" panose="02020603050405020304" pitchFamily="18" charset="0"/>
                <a:cs typeface="Times New Roman" panose="02020603050405020304" pitchFamily="18" charset="0"/>
              </a:rPr>
              <a:t>Daugiau </a:t>
            </a:r>
            <a:r>
              <a:rPr lang="lt-LT" sz="3000" dirty="0">
                <a:latin typeface="Times New Roman" panose="02020603050405020304" pitchFamily="18" charset="0"/>
                <a:cs typeface="Times New Roman" panose="02020603050405020304" pitchFamily="18" charset="0"/>
              </a:rPr>
              <a:t>pasiekti galime per pozityvų, šiltą bendravimą, artimą emocinį ryšį, skatinimą, teigiamas emocijas. Užtenka griežtesniu tonu pasakyti ir jis jau ašaroja arba supyksta. </a:t>
            </a:r>
            <a:endParaRPr lang="lt-LT" sz="3000" dirty="0" smtClean="0">
              <a:latin typeface="Times New Roman" panose="02020603050405020304" pitchFamily="18" charset="0"/>
              <a:cs typeface="Times New Roman" panose="02020603050405020304" pitchFamily="18" charset="0"/>
            </a:endParaRPr>
          </a:p>
          <a:p>
            <a:endParaRPr lang="lt-LT" sz="3000" dirty="0">
              <a:latin typeface="Times New Roman" panose="02020603050405020304" pitchFamily="18" charset="0"/>
              <a:cs typeface="Times New Roman" panose="02020603050405020304" pitchFamily="18" charset="0"/>
            </a:endParaRPr>
          </a:p>
          <a:p>
            <a:r>
              <a:rPr lang="lt-LT" sz="3000" dirty="0">
                <a:latin typeface="Times New Roman" panose="02020603050405020304" pitchFamily="18" charset="0"/>
                <a:cs typeface="Times New Roman" panose="02020603050405020304" pitchFamily="18" charset="0"/>
              </a:rPr>
              <a:t>Sauliaus kalba neišsivysčiusi, "žino" tik keliolika žodžių. Apsilankius koncerte ar grįžtant iš stovyklos, jis būna kupinas įspūdžių -  kalba "atsiriša", atsiranda naujų žodžių</a:t>
            </a:r>
            <a:r>
              <a:rPr lang="lt-LT" sz="3000" dirty="0" smtClean="0">
                <a:latin typeface="Times New Roman" panose="02020603050405020304" pitchFamily="18" charset="0"/>
                <a:cs typeface="Times New Roman" panose="02020603050405020304" pitchFamily="18" charset="0"/>
              </a:rPr>
              <a:t>.</a:t>
            </a:r>
          </a:p>
          <a:p>
            <a:pPr marL="0" indent="0">
              <a:buNone/>
            </a:pPr>
            <a:endParaRPr lang="lt-LT" sz="3000" dirty="0">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87411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r>
              <a:rPr lang="lt-LT" dirty="0">
                <a:latin typeface="Times New Roman" panose="02020603050405020304" pitchFamily="18" charset="0"/>
                <a:cs typeface="Times New Roman" panose="02020603050405020304" pitchFamily="18" charset="0"/>
              </a:rPr>
              <a:t>Siūlant veiklas, stengiamės žiūrėti daugiau iš sūnaus pozicijos, kokia veikla būtų maloni, džiaugsminga. Klausiame, ką jis pats rinktųsi.</a:t>
            </a:r>
          </a:p>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Saulių priimame kaip asmenybę (kaip visumą). Nepastebime jo ligos ypatumų, remiamės jo galimybėmis, stipriosiomis pusėmis.</a:t>
            </a:r>
          </a:p>
          <a:p>
            <a:endParaRPr lang="lt-LT" dirty="0"/>
          </a:p>
        </p:txBody>
      </p:sp>
    </p:spTree>
    <p:extLst>
      <p:ext uri="{BB962C8B-B14F-4D97-AF65-F5344CB8AC3E}">
        <p14:creationId xmlns:p14="http://schemas.microsoft.com/office/powerpoint/2010/main" val="4235416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228600"/>
            <a:ext cx="10559144" cy="5948363"/>
          </a:xfrm>
        </p:spPr>
        <p:txBody>
          <a:bodyPr>
            <a:normAutofit/>
          </a:bodyPr>
          <a:lstStyle/>
          <a:p>
            <a:pPr marL="0" indent="0">
              <a:buNone/>
            </a:pPr>
            <a:r>
              <a:rPr lang="lt-LT" dirty="0"/>
              <a:t>Mokykliniai </a:t>
            </a:r>
            <a:r>
              <a:rPr lang="lt-LT" dirty="0" smtClean="0"/>
              <a:t>metai</a:t>
            </a:r>
          </a:p>
          <a:p>
            <a:pPr marL="0" indent="0">
              <a:buNone/>
            </a:pPr>
            <a:endParaRPr lang="lt-LT" dirty="0"/>
          </a:p>
          <a:p>
            <a:r>
              <a:rPr lang="lt-LT" dirty="0">
                <a:latin typeface="Times New Roman" panose="02020603050405020304" pitchFamily="18" charset="0"/>
                <a:cs typeface="Times New Roman" panose="02020603050405020304" pitchFamily="18" charset="0"/>
              </a:rPr>
              <a:t>Jau tryliktus metus Saulius lanko "Šviesos" ugdymo centrą. Pažvelgus atgal, mano nuomone, šis centras atitinka tėvų lūkesčius, yra labai reikalingas mūsų ypatingiems vaikams</a:t>
            </a:r>
            <a:r>
              <a:rPr lang="lt-LT" dirty="0" smtClean="0">
                <a:latin typeface="Times New Roman" panose="02020603050405020304" pitchFamily="18" charset="0"/>
                <a:cs typeface="Times New Roman" panose="02020603050405020304" pitchFamily="18" charset="0"/>
              </a:rPr>
              <a:t>.</a:t>
            </a:r>
          </a:p>
          <a:p>
            <a:pPr marL="0" indent="0">
              <a:buNone/>
            </a:pPr>
            <a:endParaRPr lang="lt-LT" dirty="0">
              <a:latin typeface="Times New Roman" panose="02020603050405020304" pitchFamily="18" charset="0"/>
              <a:cs typeface="Times New Roman" panose="02020603050405020304" pitchFamily="18" charset="0"/>
            </a:endParaRPr>
          </a:p>
          <a:p>
            <a:r>
              <a:rPr lang="lt-LT" dirty="0" smtClean="0">
                <a:latin typeface="Times New Roman" panose="02020603050405020304" pitchFamily="18" charset="0"/>
                <a:cs typeface="Times New Roman" panose="02020603050405020304" pitchFamily="18" charset="0"/>
              </a:rPr>
              <a:t>Gaila</a:t>
            </a:r>
            <a:r>
              <a:rPr lang="lt-LT" dirty="0">
                <a:latin typeface="Times New Roman" panose="02020603050405020304" pitchFamily="18" charset="0"/>
                <a:cs typeface="Times New Roman" panose="02020603050405020304" pitchFamily="18" charset="0"/>
              </a:rPr>
              <a:t>, kad Sauliui liko tik keletas mėnesių lankyti šį centrą. Laukia naujas etapas, suaugusiojo gyvenimas</a:t>
            </a:r>
            <a:r>
              <a:rPr lang="lt-LT" dirty="0" smtClean="0">
                <a:latin typeface="Times New Roman" panose="02020603050405020304" pitchFamily="18" charset="0"/>
                <a:cs typeface="Times New Roman" panose="02020603050405020304" pitchFamily="18" charset="0"/>
              </a:rPr>
              <a:t>.</a:t>
            </a:r>
          </a:p>
          <a:p>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1507881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8199" y="359230"/>
            <a:ext cx="10493829" cy="5817734"/>
          </a:xfrm>
        </p:spPr>
        <p:txBody>
          <a:bodyPr>
            <a:normAutofit fontScale="92500" lnSpcReduction="10000"/>
          </a:bodyPr>
          <a:lstStyle/>
          <a:p>
            <a:endParaRPr lang="lt-LT" dirty="0" smtClean="0"/>
          </a:p>
          <a:p>
            <a:endParaRPr lang="lt-LT" dirty="0" smtClean="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Centras - ne tik klasė, draugai, bet ir joje dirbantys žmonės, jų rūpestis, supratimas, lankstumas, šiltas bendravimas,  kompetencija, profesionalumas.</a:t>
            </a:r>
          </a:p>
          <a:p>
            <a:endParaRPr lang="lt-LT" dirty="0">
              <a:latin typeface="Times New Roman" panose="02020603050405020304" pitchFamily="18" charset="0"/>
              <a:cs typeface="Times New Roman" panose="02020603050405020304" pitchFamily="18" charset="0"/>
            </a:endParaRPr>
          </a:p>
          <a:p>
            <a:endParaRPr lang="lt-LT" dirty="0" smtClean="0">
              <a:latin typeface="Times New Roman" panose="02020603050405020304" pitchFamily="18" charset="0"/>
              <a:cs typeface="Times New Roman" panose="02020603050405020304" pitchFamily="18" charset="0"/>
            </a:endParaRPr>
          </a:p>
          <a:p>
            <a:r>
              <a:rPr lang="lt-LT" dirty="0" smtClean="0">
                <a:latin typeface="Times New Roman" panose="02020603050405020304" pitchFamily="18" charset="0"/>
                <a:cs typeface="Times New Roman" panose="02020603050405020304" pitchFamily="18" charset="0"/>
              </a:rPr>
              <a:t>Nuoširdi </a:t>
            </a:r>
            <a:r>
              <a:rPr lang="lt-LT" dirty="0">
                <a:latin typeface="Times New Roman" panose="02020603050405020304" pitchFamily="18" charset="0"/>
                <a:cs typeface="Times New Roman" panose="02020603050405020304" pitchFamily="18" charset="0"/>
              </a:rPr>
              <a:t>padėka administracijai, mokytojams, mokytojų padėjėjoms, auklėtojams, visiems specialistams, kitiems centro darbuotojams išleidžiantiems mūsų vaikus į gyvenimą</a:t>
            </a:r>
            <a:r>
              <a:rPr lang="lt-LT" dirty="0" smtClean="0">
                <a:latin typeface="Times New Roman" panose="02020603050405020304" pitchFamily="18" charset="0"/>
                <a:cs typeface="Times New Roman" panose="02020603050405020304" pitchFamily="18" charset="0"/>
              </a:rPr>
              <a:t>.</a:t>
            </a:r>
          </a:p>
          <a:p>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Norėtųsi, kad baigęs mokyklą sūnus būtų naudingas visuomenei. Grąžintų skolą dirbdamas jam tinkantį ir patinkantį darbą, jaustųsi laimingas. </a:t>
            </a:r>
          </a:p>
          <a:p>
            <a:endParaRPr lang="lt-LT" dirty="0"/>
          </a:p>
        </p:txBody>
      </p:sp>
    </p:spTree>
    <p:extLst>
      <p:ext uri="{BB962C8B-B14F-4D97-AF65-F5344CB8AC3E}">
        <p14:creationId xmlns:p14="http://schemas.microsoft.com/office/powerpoint/2010/main" val="769607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77635" y="318407"/>
            <a:ext cx="11038115" cy="6221186"/>
          </a:xfrm>
        </p:spPr>
        <p:txBody>
          <a:bodyPr>
            <a:normAutofit fontScale="25000" lnSpcReduction="20000"/>
          </a:bodyPr>
          <a:lstStyle/>
          <a:p>
            <a:endParaRPr lang="lt-LT" sz="4500" dirty="0" smtClean="0">
              <a:latin typeface="Times New Roman" panose="02020603050405020304" pitchFamily="18" charset="0"/>
              <a:cs typeface="Times New Roman" panose="02020603050405020304" pitchFamily="18" charset="0"/>
            </a:endParaRPr>
          </a:p>
          <a:p>
            <a:r>
              <a:rPr lang="lt-LT" sz="11200" dirty="0" smtClean="0">
                <a:latin typeface="Times New Roman" panose="02020603050405020304" pitchFamily="18" charset="0"/>
                <a:cs typeface="Times New Roman" panose="02020603050405020304" pitchFamily="18" charset="0"/>
              </a:rPr>
              <a:t>Sakoma</a:t>
            </a:r>
            <a:r>
              <a:rPr lang="lt-LT" sz="11200" dirty="0">
                <a:latin typeface="Times New Roman" panose="02020603050405020304" pitchFamily="18" charset="0"/>
                <a:cs typeface="Times New Roman" panose="02020603050405020304" pitchFamily="18" charset="0"/>
              </a:rPr>
              <a:t>, kad kiekvienas žmogus ateidamas į pasaulį, atsineša dievišką sėklelę</a:t>
            </a:r>
            <a:r>
              <a:rPr lang="lt-LT" sz="11200" dirty="0" smtClean="0">
                <a:latin typeface="Times New Roman" panose="02020603050405020304" pitchFamily="18" charset="0"/>
                <a:cs typeface="Times New Roman" panose="02020603050405020304" pitchFamily="18" charset="0"/>
              </a:rPr>
              <a:t>.</a:t>
            </a:r>
          </a:p>
          <a:p>
            <a:pPr marL="0" indent="0">
              <a:buNone/>
            </a:pPr>
            <a:endParaRPr lang="lt-LT" sz="11200" dirty="0">
              <a:latin typeface="Times New Roman" panose="02020603050405020304" pitchFamily="18" charset="0"/>
              <a:cs typeface="Times New Roman" panose="02020603050405020304" pitchFamily="18" charset="0"/>
            </a:endParaRPr>
          </a:p>
          <a:p>
            <a:r>
              <a:rPr lang="lt-LT" sz="11200" dirty="0">
                <a:latin typeface="Times New Roman" panose="02020603050405020304" pitchFamily="18" charset="0"/>
                <a:cs typeface="Times New Roman" panose="02020603050405020304" pitchFamily="18" charset="0"/>
              </a:rPr>
              <a:t>Tą sėklelę turime pasodinti į tinkamą dirvą, užauginti, subrandinti, kad duotų kuo saldesnius vaisius</a:t>
            </a:r>
            <a:r>
              <a:rPr lang="lt-LT" sz="11200" dirty="0" smtClean="0">
                <a:latin typeface="Times New Roman" panose="02020603050405020304" pitchFamily="18" charset="0"/>
                <a:cs typeface="Times New Roman" panose="02020603050405020304" pitchFamily="18" charset="0"/>
              </a:rPr>
              <a:t>.</a:t>
            </a:r>
          </a:p>
          <a:p>
            <a:pPr marL="0" indent="0">
              <a:buNone/>
            </a:pPr>
            <a:r>
              <a:rPr lang="lt-LT" sz="11200" dirty="0">
                <a:latin typeface="Times New Roman" panose="02020603050405020304" pitchFamily="18" charset="0"/>
                <a:cs typeface="Times New Roman" panose="02020603050405020304" pitchFamily="18" charset="0"/>
              </a:rPr>
              <a:t> </a:t>
            </a:r>
          </a:p>
          <a:p>
            <a:r>
              <a:rPr lang="lt-LT" sz="11200" dirty="0">
                <a:latin typeface="Times New Roman" panose="02020603050405020304" pitchFamily="18" charset="0"/>
                <a:cs typeface="Times New Roman" panose="02020603050405020304" pitchFamily="18" charset="0"/>
              </a:rPr>
              <a:t>AČIŪ visiems, kas dirbate sunkų, atsakingą, bet labai reikalingą darbą, padedate augti, būti laimingiems mūsų vaikams. Ačiū už jūsų laiką. </a:t>
            </a:r>
            <a:endParaRPr lang="lt-LT" sz="11200" dirty="0" smtClean="0">
              <a:latin typeface="Times New Roman" panose="02020603050405020304" pitchFamily="18" charset="0"/>
              <a:cs typeface="Times New Roman" panose="02020603050405020304" pitchFamily="18" charset="0"/>
            </a:endParaRPr>
          </a:p>
          <a:p>
            <a:pPr marL="0" indent="0">
              <a:buNone/>
            </a:pPr>
            <a:endParaRPr lang="lt-LT" sz="11200" dirty="0">
              <a:latin typeface="Times New Roman" panose="02020603050405020304" pitchFamily="18" charset="0"/>
              <a:cs typeface="Times New Roman" panose="02020603050405020304" pitchFamily="18" charset="0"/>
            </a:endParaRPr>
          </a:p>
          <a:p>
            <a:pPr marL="0" indent="0">
              <a:buNone/>
            </a:pPr>
            <a:r>
              <a:rPr lang="lt-LT" sz="11200" dirty="0" smtClean="0">
                <a:latin typeface="Times New Roman" panose="02020603050405020304" pitchFamily="18" charset="0"/>
                <a:cs typeface="Times New Roman" panose="02020603050405020304" pitchFamily="18" charset="0"/>
              </a:rPr>
              <a:t>Sėkmės </a:t>
            </a:r>
            <a:r>
              <a:rPr lang="lt-LT" sz="11200" dirty="0">
                <a:latin typeface="Times New Roman" panose="02020603050405020304" pitchFamily="18" charset="0"/>
                <a:cs typeface="Times New Roman" panose="02020603050405020304" pitchFamily="18" charset="0"/>
              </a:rPr>
              <a:t>darbe.</a:t>
            </a:r>
            <a:r>
              <a:rPr lang="lt-LT" sz="8600" dirty="0">
                <a:latin typeface="Times New Roman" panose="02020603050405020304" pitchFamily="18" charset="0"/>
                <a:cs typeface="Times New Roman" panose="02020603050405020304" pitchFamily="18" charset="0"/>
              </a:rPr>
              <a:t/>
            </a:r>
            <a:br>
              <a:rPr lang="lt-LT" sz="8600" dirty="0">
                <a:latin typeface="Times New Roman" panose="02020603050405020304" pitchFamily="18" charset="0"/>
                <a:cs typeface="Times New Roman" panose="02020603050405020304" pitchFamily="18" charset="0"/>
              </a:rPr>
            </a:br>
            <a:endParaRPr lang="lt-LT" sz="8600" dirty="0">
              <a:latin typeface="Times New Roman" panose="02020603050405020304" pitchFamily="18" charset="0"/>
              <a:cs typeface="Times New Roman" panose="02020603050405020304" pitchFamily="18" charset="0"/>
            </a:endParaRPr>
          </a:p>
          <a:p>
            <a:pPr marL="0" indent="0">
              <a:buNone/>
            </a:pPr>
            <a:r>
              <a:rPr lang="lt-LT" sz="9600" dirty="0" smtClean="0">
                <a:latin typeface="Times New Roman" panose="02020603050405020304" pitchFamily="18" charset="0"/>
                <a:cs typeface="Times New Roman" panose="02020603050405020304" pitchFamily="18" charset="0"/>
              </a:rPr>
              <a:t>Pagarbiai</a:t>
            </a:r>
            <a:r>
              <a:rPr lang="lt-LT" sz="9600" dirty="0">
                <a:latin typeface="Times New Roman" panose="02020603050405020304" pitchFamily="18" charset="0"/>
                <a:cs typeface="Times New Roman" panose="02020603050405020304" pitchFamily="18" charset="0"/>
              </a:rPr>
              <a:t>,                                                                       </a:t>
            </a:r>
          </a:p>
          <a:p>
            <a:pPr marL="0" indent="0">
              <a:buNone/>
            </a:pPr>
            <a:r>
              <a:rPr lang="lt-LT" sz="9600" dirty="0" smtClean="0">
                <a:latin typeface="Times New Roman" panose="02020603050405020304" pitchFamily="18" charset="0"/>
                <a:cs typeface="Times New Roman" panose="02020603050405020304" pitchFamily="18" charset="0"/>
              </a:rPr>
              <a:t>Sauliaus </a:t>
            </a:r>
            <a:r>
              <a:rPr lang="lt-LT" sz="9600" dirty="0">
                <a:latin typeface="Times New Roman" panose="02020603050405020304" pitchFamily="18" charset="0"/>
                <a:cs typeface="Times New Roman" panose="02020603050405020304" pitchFamily="18" charset="0"/>
              </a:rPr>
              <a:t>mama </a:t>
            </a:r>
            <a:r>
              <a:rPr lang="lt-LT" sz="9600" dirty="0" smtClean="0">
                <a:latin typeface="Times New Roman" panose="02020603050405020304" pitchFamily="18" charset="0"/>
                <a:cs typeface="Times New Roman" panose="02020603050405020304" pitchFamily="18" charset="0"/>
              </a:rPr>
              <a:t>Alina</a:t>
            </a:r>
            <a:endParaRPr lang="lt-LT" sz="9600" dirty="0">
              <a:latin typeface="Times New Roman" panose="02020603050405020304" pitchFamily="18" charset="0"/>
              <a:cs typeface="Times New Roman" panose="02020603050405020304" pitchFamily="18" charset="0"/>
            </a:endParaRPr>
          </a:p>
          <a:p>
            <a:pPr marL="0" indent="0">
              <a:buNone/>
            </a:pPr>
            <a:r>
              <a:rPr lang="lt-LT" sz="9600" dirty="0" smtClean="0">
                <a:latin typeface="Times New Roman" panose="02020603050405020304" pitchFamily="18" charset="0"/>
                <a:cs typeface="Times New Roman" panose="02020603050405020304" pitchFamily="18" charset="0"/>
              </a:rPr>
              <a:t>2022-03-27</a:t>
            </a:r>
            <a:endParaRPr lang="lt-LT" sz="9600" dirty="0">
              <a:latin typeface="Times New Roman" panose="02020603050405020304" pitchFamily="18" charset="0"/>
              <a:cs typeface="Times New Roman" panose="02020603050405020304" pitchFamily="18" charset="0"/>
            </a:endParaRPr>
          </a:p>
          <a:p>
            <a:pPr marL="0" indent="0">
              <a:buNone/>
            </a:pPr>
            <a:r>
              <a:rPr lang="lt-LT" sz="9600" dirty="0" smtClean="0">
                <a:latin typeface="Times New Roman" panose="02020603050405020304" pitchFamily="18" charset="0"/>
                <a:cs typeface="Times New Roman" panose="02020603050405020304" pitchFamily="18" charset="0"/>
              </a:rPr>
              <a:t>Panevėžys </a:t>
            </a:r>
            <a:r>
              <a:rPr lang="lt-LT" sz="9600" dirty="0">
                <a:latin typeface="Times New Roman" panose="02020603050405020304" pitchFamily="18" charset="0"/>
                <a:cs typeface="Times New Roman" panose="02020603050405020304" pitchFamily="18" charset="0"/>
              </a:rPr>
              <a:t>                                                                                           </a:t>
            </a:r>
            <a:endParaRPr lang="lt-LT" sz="9600" dirty="0" smtClean="0">
              <a:latin typeface="Times New Roman" panose="02020603050405020304" pitchFamily="18" charset="0"/>
              <a:cs typeface="Times New Roman" panose="02020603050405020304" pitchFamily="18" charset="0"/>
            </a:endParaRPr>
          </a:p>
          <a:p>
            <a:pPr marL="0" indent="0">
              <a:buNone/>
            </a:pPr>
            <a:endParaRPr lang="lt-LT" sz="2600" dirty="0" smtClean="0">
              <a:latin typeface="Times New Roman" panose="02020603050405020304" pitchFamily="18" charset="0"/>
              <a:cs typeface="Times New Roman" panose="02020603050405020304" pitchFamily="18" charset="0"/>
            </a:endParaRPr>
          </a:p>
          <a:p>
            <a:pPr marL="0" indent="0">
              <a:buNone/>
            </a:pPr>
            <a:r>
              <a:rPr lang="lt-LT" sz="3000" dirty="0">
                <a:latin typeface="Times New Roman" panose="02020603050405020304" pitchFamily="18" charset="0"/>
                <a:cs typeface="Times New Roman" panose="02020603050405020304" pitchFamily="18" charset="0"/>
              </a:rPr>
              <a:t>                                                                                                </a:t>
            </a:r>
            <a:endParaRPr lang="lt-LT" sz="3000" dirty="0" smtClean="0">
              <a:latin typeface="Times New Roman" panose="02020603050405020304" pitchFamily="18" charset="0"/>
              <a:cs typeface="Times New Roman" panose="02020603050405020304" pitchFamily="18" charset="0"/>
            </a:endParaRPr>
          </a:p>
          <a:p>
            <a:pPr marL="0" indent="0">
              <a:buNone/>
            </a:pPr>
            <a:r>
              <a:rPr lang="lt-LT" sz="2600" dirty="0" smtClean="0">
                <a:latin typeface="Times New Roman" panose="02020603050405020304" pitchFamily="18" charset="0"/>
                <a:cs typeface="Times New Roman" panose="02020603050405020304" pitchFamily="18" charset="0"/>
              </a:rPr>
              <a:t>    </a:t>
            </a:r>
            <a:r>
              <a:rPr lang="lt-LT" sz="3000" dirty="0" smtClean="0">
                <a:latin typeface="Times New Roman" panose="02020603050405020304" pitchFamily="18" charset="0"/>
                <a:cs typeface="Times New Roman" panose="02020603050405020304" pitchFamily="18" charset="0"/>
              </a:rPr>
              <a:t> </a:t>
            </a:r>
          </a:p>
          <a:p>
            <a:endParaRPr lang="lt-LT" dirty="0"/>
          </a:p>
        </p:txBody>
      </p:sp>
    </p:spTree>
    <p:extLst>
      <p:ext uri="{BB962C8B-B14F-4D97-AF65-F5344CB8AC3E}">
        <p14:creationId xmlns:p14="http://schemas.microsoft.com/office/powerpoint/2010/main" val="2035181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02378" y="146957"/>
            <a:ext cx="6251915" cy="6359980"/>
          </a:xfrm>
        </p:spPr>
      </p:pic>
    </p:spTree>
    <p:extLst>
      <p:ext uri="{BB962C8B-B14F-4D97-AF65-F5344CB8AC3E}">
        <p14:creationId xmlns:p14="http://schemas.microsoft.com/office/powerpoint/2010/main" val="11142143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412544" y="1824723"/>
            <a:ext cx="6523266" cy="3167743"/>
          </a:xfrm>
        </p:spPr>
      </p:pic>
    </p:spTree>
    <p:extLst>
      <p:ext uri="{BB962C8B-B14F-4D97-AF65-F5344CB8AC3E}">
        <p14:creationId xmlns:p14="http://schemas.microsoft.com/office/powerpoint/2010/main" val="4847696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441122" y="1657352"/>
            <a:ext cx="6670217" cy="3584121"/>
          </a:xfrm>
        </p:spPr>
      </p:pic>
    </p:spTree>
    <p:extLst>
      <p:ext uri="{BB962C8B-B14F-4D97-AF65-F5344CB8AC3E}">
        <p14:creationId xmlns:p14="http://schemas.microsoft.com/office/powerpoint/2010/main" val="30537177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814897" y="1642802"/>
            <a:ext cx="6302828" cy="3409111"/>
          </a:xfrm>
        </p:spPr>
      </p:pic>
    </p:spTree>
    <p:extLst>
      <p:ext uri="{BB962C8B-B14F-4D97-AF65-F5344CB8AC3E}">
        <p14:creationId xmlns:p14="http://schemas.microsoft.com/office/powerpoint/2010/main" val="10857250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65763" y="204107"/>
            <a:ext cx="4444623" cy="6539592"/>
          </a:xfrm>
        </p:spPr>
      </p:pic>
    </p:spTree>
    <p:extLst>
      <p:ext uri="{BB962C8B-B14F-4D97-AF65-F5344CB8AC3E}">
        <p14:creationId xmlns:p14="http://schemas.microsoft.com/office/powerpoint/2010/main" val="1364473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979</Words>
  <Application>Microsoft Office PowerPoint</Application>
  <PresentationFormat>Plačiaekranė</PresentationFormat>
  <Paragraphs>115</Paragraphs>
  <Slides>31</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31</vt:i4>
      </vt:variant>
    </vt:vector>
  </HeadingPairs>
  <TitlesOfParts>
    <vt:vector size="36" baseType="lpstr">
      <vt:lpstr>Arial</vt:lpstr>
      <vt:lpstr>Calibri</vt:lpstr>
      <vt:lpstr>Calibri Light</vt:lpstr>
      <vt:lpstr>Times New Roman</vt:lpstr>
      <vt:lpstr>„Office“ tema</vt:lpstr>
      <vt:lpstr>Individualaus ugdymo plano rengimo teisiniai aspektai.  Tėvų patirtis. </vt:lpstr>
      <vt:lpstr>INDIVIDUALAUS UGDYMO PLANO RENGIMAS  (2021-2022, 2022-2023 Bendrieji ugdymo planai)</vt:lpstr>
      <vt:lpstr>„PowerPoint“ pateiktis</vt:lpstr>
      <vt:lpstr>„PowerPoint“ pateiktis</vt:lpstr>
      <vt:lpstr>„PowerPoint“ pateiktis</vt:lpstr>
      <vt:lpstr>„PowerPoint“ pateiktis</vt:lpstr>
      <vt:lpstr>„PowerPoint“ pateiktis</vt:lpstr>
      <vt:lpstr>„PowerPoint“ pateiktis</vt:lpstr>
      <vt:lpstr>„PowerPoint“ pateiktis</vt:lpstr>
      <vt:lpstr>MOKINIŲ, TURINČIŲ SPECIALIŲJŲ UGDYMOSI POREIKIŲ, MOKYMOSI PASIEKIMŲ IR PAŽANGOS VERTINIMAS</vt:lpstr>
      <vt:lpstr>„PowerPoint“ pateiktis</vt:lpstr>
      <vt:lpstr>„PowerPoint“ pateiktis</vt:lpstr>
      <vt:lpstr>ŠVIETIMO PAGALBOS MOKINIUI, TURINČIAM SPECIALIŲJŲ UGDYMOSI POREIKIŲ, TEIKIMAS </vt:lpstr>
      <vt:lpstr>„PowerPoint“ pateiktis</vt:lpstr>
      <vt:lpstr>„PowerPoint“ pateiktis</vt:lpstr>
      <vt:lpstr>„PowerPoint“ pateiktis</vt:lpstr>
      <vt:lpstr>Rekomenduojami leidiniai:</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Mama</dc:creator>
  <cp:lastModifiedBy>User</cp:lastModifiedBy>
  <cp:revision>38</cp:revision>
  <dcterms:created xsi:type="dcterms:W3CDTF">2022-03-29T12:45:10Z</dcterms:created>
  <dcterms:modified xsi:type="dcterms:W3CDTF">2022-05-16T10:08:14Z</dcterms:modified>
</cp:coreProperties>
</file>